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31"/>
  </p:notesMasterIdLst>
  <p:sldIdLst>
    <p:sldId id="256" r:id="rId2"/>
    <p:sldId id="363" r:id="rId3"/>
    <p:sldId id="379" r:id="rId4"/>
    <p:sldId id="369" r:id="rId5"/>
    <p:sldId id="279" r:id="rId6"/>
    <p:sldId id="300" r:id="rId7"/>
    <p:sldId id="303" r:id="rId8"/>
    <p:sldId id="371" r:id="rId9"/>
    <p:sldId id="364" r:id="rId10"/>
    <p:sldId id="368" r:id="rId11"/>
    <p:sldId id="327" r:id="rId12"/>
    <p:sldId id="358" r:id="rId13"/>
    <p:sldId id="359" r:id="rId14"/>
    <p:sldId id="372" r:id="rId15"/>
    <p:sldId id="366" r:id="rId16"/>
    <p:sldId id="375" r:id="rId17"/>
    <p:sldId id="328" r:id="rId18"/>
    <p:sldId id="377" r:id="rId19"/>
    <p:sldId id="373" r:id="rId20"/>
    <p:sldId id="374" r:id="rId21"/>
    <p:sldId id="342" r:id="rId22"/>
    <p:sldId id="346" r:id="rId23"/>
    <p:sldId id="332" r:id="rId24"/>
    <p:sldId id="318" r:id="rId25"/>
    <p:sldId id="297" r:id="rId26"/>
    <p:sldId id="344" r:id="rId27"/>
    <p:sldId id="339" r:id="rId28"/>
    <p:sldId id="341" r:id="rId29"/>
    <p:sldId id="378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UGent Panno Text" panose="020B0604020202020204" charset="0"/>
      <p:regular r:id="rId36"/>
    </p:embeddedFont>
    <p:embeddedFont>
      <p:font typeface="UGent Panno Text SemiBold" panose="020B0604020202020204" charset="0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Presentation" id="{D12B3EAC-5339-492D-A5BA-643968A9E900}">
          <p14:sldIdLst>
            <p14:sldId id="256"/>
            <p14:sldId id="363"/>
            <p14:sldId id="379"/>
            <p14:sldId id="369"/>
            <p14:sldId id="279"/>
            <p14:sldId id="300"/>
            <p14:sldId id="303"/>
            <p14:sldId id="371"/>
            <p14:sldId id="364"/>
            <p14:sldId id="368"/>
            <p14:sldId id="327"/>
            <p14:sldId id="358"/>
            <p14:sldId id="359"/>
            <p14:sldId id="372"/>
            <p14:sldId id="366"/>
            <p14:sldId id="375"/>
            <p14:sldId id="328"/>
            <p14:sldId id="377"/>
            <p14:sldId id="373"/>
            <p14:sldId id="374"/>
            <p14:sldId id="342"/>
            <p14:sldId id="346"/>
            <p14:sldId id="332"/>
            <p14:sldId id="318"/>
            <p14:sldId id="297"/>
          </p14:sldIdLst>
        </p14:section>
        <p14:section name="Additional Slides" id="{1CD69DE1-31DA-45A8-A017-49440714360F}">
          <p14:sldIdLst>
            <p14:sldId id="344"/>
            <p14:sldId id="339"/>
            <p14:sldId id="341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98BD"/>
    <a:srgbClr val="006F7E"/>
    <a:srgbClr val="FF7064"/>
    <a:srgbClr val="37B7BD"/>
    <a:srgbClr val="175FC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E9671-C629-471B-B095-529D9C3675CC}" v="409" dt="2019-06-06T13:02:46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63488" autoAdjust="0"/>
  </p:normalViewPr>
  <p:slideViewPr>
    <p:cSldViewPr snapToGrid="0">
      <p:cViewPr varScale="1">
        <p:scale>
          <a:sx n="95" d="100"/>
          <a:sy n="95" d="100"/>
        </p:scale>
        <p:origin x="2058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arina Cruz" userId="9df83f28-6c48-40ca-8ddc-90a1a3f49b29" providerId="ADAL" clId="{647E9671-C629-471B-B095-529D9C3675CC}"/>
    <pc:docChg chg="undo custSel addSld modSld">
      <pc:chgData name="Catarina Cruz" userId="9df83f28-6c48-40ca-8ddc-90a1a3f49b29" providerId="ADAL" clId="{647E9671-C629-471B-B095-529D9C3675CC}" dt="2019-06-06T13:02:46.621" v="521"/>
      <pc:docMkLst>
        <pc:docMk/>
      </pc:docMkLst>
      <pc:sldChg chg="delSp modSp delAnim">
        <pc:chgData name="Catarina Cruz" userId="9df83f28-6c48-40ca-8ddc-90a1a3f49b29" providerId="ADAL" clId="{647E9671-C629-471B-B095-529D9C3675CC}" dt="2019-06-06T12:26:28.622" v="490" actId="478"/>
        <pc:sldMkLst>
          <pc:docMk/>
          <pc:sldMk cId="4173424113" sldId="363"/>
        </pc:sldMkLst>
        <pc:spChg chg="del">
          <ac:chgData name="Catarina Cruz" userId="9df83f28-6c48-40ca-8ddc-90a1a3f49b29" providerId="ADAL" clId="{647E9671-C629-471B-B095-529D9C3675CC}" dt="2019-06-06T12:26:28.622" v="490" actId="478"/>
          <ac:spMkLst>
            <pc:docMk/>
            <pc:sldMk cId="4173424113" sldId="363"/>
            <ac:spMk id="7" creationId="{00000000-0000-0000-0000-000000000000}"/>
          </ac:spMkLst>
        </pc:spChg>
        <pc:spChg chg="del">
          <ac:chgData name="Catarina Cruz" userId="9df83f28-6c48-40ca-8ddc-90a1a3f49b29" providerId="ADAL" clId="{647E9671-C629-471B-B095-529D9C3675CC}" dt="2019-06-06T12:26:26.669" v="489" actId="478"/>
          <ac:spMkLst>
            <pc:docMk/>
            <pc:sldMk cId="4173424113" sldId="363"/>
            <ac:spMk id="11" creationId="{00000000-0000-0000-0000-000000000000}"/>
          </ac:spMkLst>
        </pc:spChg>
        <pc:spChg chg="del">
          <ac:chgData name="Catarina Cruz" userId="9df83f28-6c48-40ca-8ddc-90a1a3f49b29" providerId="ADAL" clId="{647E9671-C629-471B-B095-529D9C3675CC}" dt="2019-06-06T12:26:26.669" v="489" actId="478"/>
          <ac:spMkLst>
            <pc:docMk/>
            <pc:sldMk cId="4173424113" sldId="363"/>
            <ac:spMk id="12" creationId="{00000000-0000-0000-0000-000000000000}"/>
          </ac:spMkLst>
        </pc:spChg>
        <pc:spChg chg="del">
          <ac:chgData name="Catarina Cruz" userId="9df83f28-6c48-40ca-8ddc-90a1a3f49b29" providerId="ADAL" clId="{647E9671-C629-471B-B095-529D9C3675CC}" dt="2019-06-06T12:26:26.669" v="489" actId="478"/>
          <ac:spMkLst>
            <pc:docMk/>
            <pc:sldMk cId="4173424113" sldId="363"/>
            <ac:spMk id="13" creationId="{00000000-0000-0000-0000-000000000000}"/>
          </ac:spMkLst>
        </pc:spChg>
        <pc:spChg chg="del">
          <ac:chgData name="Catarina Cruz" userId="9df83f28-6c48-40ca-8ddc-90a1a3f49b29" providerId="ADAL" clId="{647E9671-C629-471B-B095-529D9C3675CC}" dt="2019-06-06T12:26:26.669" v="489" actId="478"/>
          <ac:spMkLst>
            <pc:docMk/>
            <pc:sldMk cId="4173424113" sldId="363"/>
            <ac:spMk id="14" creationId="{00000000-0000-0000-0000-000000000000}"/>
          </ac:spMkLst>
        </pc:spChg>
        <pc:spChg chg="del">
          <ac:chgData name="Catarina Cruz" userId="9df83f28-6c48-40ca-8ddc-90a1a3f49b29" providerId="ADAL" clId="{647E9671-C629-471B-B095-529D9C3675CC}" dt="2019-06-06T12:26:26.669" v="489" actId="478"/>
          <ac:spMkLst>
            <pc:docMk/>
            <pc:sldMk cId="4173424113" sldId="363"/>
            <ac:spMk id="16" creationId="{00000000-0000-0000-0000-000000000000}"/>
          </ac:spMkLst>
        </pc:spChg>
        <pc:spChg chg="del">
          <ac:chgData name="Catarina Cruz" userId="9df83f28-6c48-40ca-8ddc-90a1a3f49b29" providerId="ADAL" clId="{647E9671-C629-471B-B095-529D9C3675CC}" dt="2019-06-06T12:26:26.669" v="489" actId="478"/>
          <ac:spMkLst>
            <pc:docMk/>
            <pc:sldMk cId="4173424113" sldId="363"/>
            <ac:spMk id="17" creationId="{00000000-0000-0000-0000-000000000000}"/>
          </ac:spMkLst>
        </pc:spChg>
        <pc:cxnChg chg="del mod">
          <ac:chgData name="Catarina Cruz" userId="9df83f28-6c48-40ca-8ddc-90a1a3f49b29" providerId="ADAL" clId="{647E9671-C629-471B-B095-529D9C3675CC}" dt="2019-06-06T12:26:26.669" v="489" actId="478"/>
          <ac:cxnSpMkLst>
            <pc:docMk/>
            <pc:sldMk cId="4173424113" sldId="363"/>
            <ac:cxnSpMk id="5" creationId="{00000000-0000-0000-0000-000000000000}"/>
          </ac:cxnSpMkLst>
        </pc:cxnChg>
        <pc:cxnChg chg="del mod">
          <ac:chgData name="Catarina Cruz" userId="9df83f28-6c48-40ca-8ddc-90a1a3f49b29" providerId="ADAL" clId="{647E9671-C629-471B-B095-529D9C3675CC}" dt="2019-06-06T12:26:26.669" v="489" actId="478"/>
          <ac:cxnSpMkLst>
            <pc:docMk/>
            <pc:sldMk cId="4173424113" sldId="363"/>
            <ac:cxnSpMk id="15" creationId="{00000000-0000-0000-0000-000000000000}"/>
          </ac:cxnSpMkLst>
        </pc:cxnChg>
        <pc:cxnChg chg="del mod">
          <ac:chgData name="Catarina Cruz" userId="9df83f28-6c48-40ca-8ddc-90a1a3f49b29" providerId="ADAL" clId="{647E9671-C629-471B-B095-529D9C3675CC}" dt="2019-06-06T12:26:26.669" v="489" actId="478"/>
          <ac:cxnSpMkLst>
            <pc:docMk/>
            <pc:sldMk cId="4173424113" sldId="363"/>
            <ac:cxnSpMk id="18" creationId="{00000000-0000-0000-0000-000000000000}"/>
          </ac:cxnSpMkLst>
        </pc:cxnChg>
      </pc:sldChg>
      <pc:sldChg chg="addSp delSp modSp add addAnim delAnim modAnim">
        <pc:chgData name="Catarina Cruz" userId="9df83f28-6c48-40ca-8ddc-90a1a3f49b29" providerId="ADAL" clId="{647E9671-C629-471B-B095-529D9C3675CC}" dt="2019-06-06T13:02:46.621" v="521"/>
        <pc:sldMkLst>
          <pc:docMk/>
          <pc:sldMk cId="2464935678" sldId="379"/>
        </pc:sldMkLst>
        <pc:spChg chg="mod">
          <ac:chgData name="Catarina Cruz" userId="9df83f28-6c48-40ca-8ddc-90a1a3f49b29" providerId="ADAL" clId="{647E9671-C629-471B-B095-529D9C3675CC}" dt="2019-06-06T12:26:16.272" v="488" actId="20577"/>
          <ac:spMkLst>
            <pc:docMk/>
            <pc:sldMk cId="2464935678" sldId="379"/>
            <ac:spMk id="2" creationId="{996E3C55-47C3-4145-8C08-2F681F0B1C50}"/>
          </ac:spMkLst>
        </pc:spChg>
        <pc:spChg chg="add mod">
          <ac:chgData name="Catarina Cruz" userId="9df83f28-6c48-40ca-8ddc-90a1a3f49b29" providerId="ADAL" clId="{647E9671-C629-471B-B095-529D9C3675CC}" dt="2019-06-06T12:27:39.093" v="494" actId="207"/>
          <ac:spMkLst>
            <pc:docMk/>
            <pc:sldMk cId="2464935678" sldId="379"/>
            <ac:spMk id="3" creationId="{1A46D1C2-F961-4A33-A6F5-E69EF95ECAE3}"/>
          </ac:spMkLst>
        </pc:spChg>
        <pc:spChg chg="add del mod">
          <ac:chgData name="Catarina Cruz" userId="9df83f28-6c48-40ca-8ddc-90a1a3f49b29" providerId="ADAL" clId="{647E9671-C629-471B-B095-529D9C3675CC}" dt="2019-06-06T12:12:03.760" v="2"/>
          <ac:spMkLst>
            <pc:docMk/>
            <pc:sldMk cId="2464935678" sldId="379"/>
            <ac:spMk id="4" creationId="{2DF44693-F9DC-4C40-8759-C743395198C5}"/>
          </ac:spMkLst>
        </pc:spChg>
        <pc:spChg chg="add del mod">
          <ac:chgData name="Catarina Cruz" userId="9df83f28-6c48-40ca-8ddc-90a1a3f49b29" providerId="ADAL" clId="{647E9671-C629-471B-B095-529D9C3675CC}" dt="2019-06-06T12:12:08.842" v="4"/>
          <ac:spMkLst>
            <pc:docMk/>
            <pc:sldMk cId="2464935678" sldId="379"/>
            <ac:spMk id="5" creationId="{CA2C5EF9-D026-4EDC-9684-E82866A50AA9}"/>
          </ac:spMkLst>
        </pc:spChg>
        <pc:spChg chg="add del">
          <ac:chgData name="Catarina Cruz" userId="9df83f28-6c48-40ca-8ddc-90a1a3f49b29" providerId="ADAL" clId="{647E9671-C629-471B-B095-529D9C3675CC}" dt="2019-06-06T12:13:01.402" v="11" actId="478"/>
          <ac:spMkLst>
            <pc:docMk/>
            <pc:sldMk cId="2464935678" sldId="379"/>
            <ac:spMk id="8" creationId="{5DF9FCAF-B23C-4CF7-8B67-E1545B4A1495}"/>
          </ac:spMkLst>
        </pc:spChg>
        <pc:spChg chg="add del mod">
          <ac:chgData name="Catarina Cruz" userId="9df83f28-6c48-40ca-8ddc-90a1a3f49b29" providerId="ADAL" clId="{647E9671-C629-471B-B095-529D9C3675CC}" dt="2019-06-06T12:24:59.754" v="337" actId="478"/>
          <ac:spMkLst>
            <pc:docMk/>
            <pc:sldMk cId="2464935678" sldId="379"/>
            <ac:spMk id="9" creationId="{63E73428-E84F-48A7-B617-55328AA47130}"/>
          </ac:spMkLst>
        </pc:spChg>
        <pc:spChg chg="add mod">
          <ac:chgData name="Catarina Cruz" userId="9df83f28-6c48-40ca-8ddc-90a1a3f49b29" providerId="ADAL" clId="{647E9671-C629-471B-B095-529D9C3675CC}" dt="2019-06-06T13:01:17.406" v="498" actId="164"/>
          <ac:spMkLst>
            <pc:docMk/>
            <pc:sldMk cId="2464935678" sldId="379"/>
            <ac:spMk id="10" creationId="{3631D7F2-13F1-4262-821D-8A097907F4A6}"/>
          </ac:spMkLst>
        </pc:spChg>
        <pc:spChg chg="add mod">
          <ac:chgData name="Catarina Cruz" userId="9df83f28-6c48-40ca-8ddc-90a1a3f49b29" providerId="ADAL" clId="{647E9671-C629-471B-B095-529D9C3675CC}" dt="2019-06-06T13:01:13.843" v="497" actId="164"/>
          <ac:spMkLst>
            <pc:docMk/>
            <pc:sldMk cId="2464935678" sldId="379"/>
            <ac:spMk id="11" creationId="{A6CE4753-B516-4CB0-A3B4-A6E28EDFB6AA}"/>
          </ac:spMkLst>
        </pc:spChg>
        <pc:spChg chg="add mod">
          <ac:chgData name="Catarina Cruz" userId="9df83f28-6c48-40ca-8ddc-90a1a3f49b29" providerId="ADAL" clId="{647E9671-C629-471B-B095-529D9C3675CC}" dt="2019-06-06T13:01:17.406" v="498" actId="164"/>
          <ac:spMkLst>
            <pc:docMk/>
            <pc:sldMk cId="2464935678" sldId="379"/>
            <ac:spMk id="12" creationId="{E518F2ED-50F8-4D66-B36E-72EFA52190E2}"/>
          </ac:spMkLst>
        </pc:spChg>
        <pc:spChg chg="add del mod">
          <ac:chgData name="Catarina Cruz" userId="9df83f28-6c48-40ca-8ddc-90a1a3f49b29" providerId="ADAL" clId="{647E9671-C629-471B-B095-529D9C3675CC}" dt="2019-06-06T12:24:58.842" v="336" actId="478"/>
          <ac:spMkLst>
            <pc:docMk/>
            <pc:sldMk cId="2464935678" sldId="379"/>
            <ac:spMk id="15" creationId="{448AA732-D571-4861-AC87-E062B30BE045}"/>
          </ac:spMkLst>
        </pc:spChg>
        <pc:spChg chg="add mod">
          <ac:chgData name="Catarina Cruz" userId="9df83f28-6c48-40ca-8ddc-90a1a3f49b29" providerId="ADAL" clId="{647E9671-C629-471B-B095-529D9C3675CC}" dt="2019-06-06T13:01:21.962" v="499" actId="164"/>
          <ac:spMkLst>
            <pc:docMk/>
            <pc:sldMk cId="2464935678" sldId="379"/>
            <ac:spMk id="16" creationId="{42D1A03B-EEBF-4896-AD8A-D8B0B174F274}"/>
          </ac:spMkLst>
        </pc:spChg>
        <pc:spChg chg="add del mod">
          <ac:chgData name="Catarina Cruz" userId="9df83f28-6c48-40ca-8ddc-90a1a3f49b29" providerId="ADAL" clId="{647E9671-C629-471B-B095-529D9C3675CC}" dt="2019-06-06T12:14:28.109" v="26" actId="478"/>
          <ac:spMkLst>
            <pc:docMk/>
            <pc:sldMk cId="2464935678" sldId="379"/>
            <ac:spMk id="19" creationId="{385EC191-D4D1-4700-8506-59860CE7AB82}"/>
          </ac:spMkLst>
        </pc:spChg>
        <pc:spChg chg="add del mod">
          <ac:chgData name="Catarina Cruz" userId="9df83f28-6c48-40ca-8ddc-90a1a3f49b29" providerId="ADAL" clId="{647E9671-C629-471B-B095-529D9C3675CC}" dt="2019-06-06T12:14:45.541" v="29" actId="478"/>
          <ac:spMkLst>
            <pc:docMk/>
            <pc:sldMk cId="2464935678" sldId="379"/>
            <ac:spMk id="20" creationId="{DE9BBB2E-4C64-481B-9DAC-6AEB2DEDE4DA}"/>
          </ac:spMkLst>
        </pc:spChg>
        <pc:spChg chg="add del mod">
          <ac:chgData name="Catarina Cruz" userId="9df83f28-6c48-40ca-8ddc-90a1a3f49b29" providerId="ADAL" clId="{647E9671-C629-471B-B095-529D9C3675CC}" dt="2019-06-06T12:15:10.679" v="33" actId="478"/>
          <ac:spMkLst>
            <pc:docMk/>
            <pc:sldMk cId="2464935678" sldId="379"/>
            <ac:spMk id="21" creationId="{63328594-936D-4112-8A52-8FB4E77CED39}"/>
          </ac:spMkLst>
        </pc:spChg>
        <pc:spChg chg="add mod ord">
          <ac:chgData name="Catarina Cruz" userId="9df83f28-6c48-40ca-8ddc-90a1a3f49b29" providerId="ADAL" clId="{647E9671-C629-471B-B095-529D9C3675CC}" dt="2019-06-06T13:01:13.843" v="497" actId="164"/>
          <ac:spMkLst>
            <pc:docMk/>
            <pc:sldMk cId="2464935678" sldId="379"/>
            <ac:spMk id="22" creationId="{831A934F-F36E-40F1-80FF-7A3F0F03C744}"/>
          </ac:spMkLst>
        </pc:spChg>
        <pc:spChg chg="add mod ord">
          <ac:chgData name="Catarina Cruz" userId="9df83f28-6c48-40ca-8ddc-90a1a3f49b29" providerId="ADAL" clId="{647E9671-C629-471B-B095-529D9C3675CC}" dt="2019-06-06T13:01:17.406" v="498" actId="164"/>
          <ac:spMkLst>
            <pc:docMk/>
            <pc:sldMk cId="2464935678" sldId="379"/>
            <ac:spMk id="23" creationId="{E6159038-C3E5-4546-89E4-1C3FADE8DCDB}"/>
          </ac:spMkLst>
        </pc:spChg>
        <pc:spChg chg="add mod ord">
          <ac:chgData name="Catarina Cruz" userId="9df83f28-6c48-40ca-8ddc-90a1a3f49b29" providerId="ADAL" clId="{647E9671-C629-471B-B095-529D9C3675CC}" dt="2019-06-06T13:01:21.962" v="499" actId="164"/>
          <ac:spMkLst>
            <pc:docMk/>
            <pc:sldMk cId="2464935678" sldId="379"/>
            <ac:spMk id="24" creationId="{3AE7BB65-9E66-429C-B520-EA6CE417AFF5}"/>
          </ac:spMkLst>
        </pc:spChg>
        <pc:spChg chg="add del mod">
          <ac:chgData name="Catarina Cruz" userId="9df83f28-6c48-40ca-8ddc-90a1a3f49b29" providerId="ADAL" clId="{647E9671-C629-471B-B095-529D9C3675CC}" dt="2019-06-06T12:21:12.431" v="253" actId="478"/>
          <ac:spMkLst>
            <pc:docMk/>
            <pc:sldMk cId="2464935678" sldId="379"/>
            <ac:spMk id="25" creationId="{A223DF74-AA6D-481A-83D0-0A00EF103766}"/>
          </ac:spMkLst>
        </pc:spChg>
        <pc:spChg chg="add mod">
          <ac:chgData name="Catarina Cruz" userId="9df83f28-6c48-40ca-8ddc-90a1a3f49b29" providerId="ADAL" clId="{647E9671-C629-471B-B095-529D9C3675CC}" dt="2019-06-06T13:01:13.843" v="497" actId="164"/>
          <ac:spMkLst>
            <pc:docMk/>
            <pc:sldMk cId="2464935678" sldId="379"/>
            <ac:spMk id="26" creationId="{2C3BEAF4-9CD3-4CB2-A6DF-9D7D7D524F1A}"/>
          </ac:spMkLst>
        </pc:spChg>
        <pc:spChg chg="add mod">
          <ac:chgData name="Catarina Cruz" userId="9df83f28-6c48-40ca-8ddc-90a1a3f49b29" providerId="ADAL" clId="{647E9671-C629-471B-B095-529D9C3675CC}" dt="2019-06-06T13:01:21.962" v="499" actId="164"/>
          <ac:spMkLst>
            <pc:docMk/>
            <pc:sldMk cId="2464935678" sldId="379"/>
            <ac:spMk id="27" creationId="{68A569B9-B87E-4A62-92AE-F242CE15D8BA}"/>
          </ac:spMkLst>
        </pc:spChg>
        <pc:spChg chg="add del">
          <ac:chgData name="Catarina Cruz" userId="9df83f28-6c48-40ca-8ddc-90a1a3f49b29" providerId="ADAL" clId="{647E9671-C629-471B-B095-529D9C3675CC}" dt="2019-06-06T13:01:11.736" v="496"/>
          <ac:spMkLst>
            <pc:docMk/>
            <pc:sldMk cId="2464935678" sldId="379"/>
            <ac:spMk id="31" creationId="{223BFEB9-DA48-4F57-9AA9-2701169C1353}"/>
          </ac:spMkLst>
        </pc:spChg>
        <pc:grpChg chg="add mod">
          <ac:chgData name="Catarina Cruz" userId="9df83f28-6c48-40ca-8ddc-90a1a3f49b29" providerId="ADAL" clId="{647E9671-C629-471B-B095-529D9C3675CC}" dt="2019-06-06T13:01:13.843" v="497" actId="164"/>
          <ac:grpSpMkLst>
            <pc:docMk/>
            <pc:sldMk cId="2464935678" sldId="379"/>
            <ac:grpSpMk id="32" creationId="{1E0BB41E-D5DC-4551-BB20-F6034D137A94}"/>
          </ac:grpSpMkLst>
        </pc:grpChg>
        <pc:grpChg chg="add mod">
          <ac:chgData name="Catarina Cruz" userId="9df83f28-6c48-40ca-8ddc-90a1a3f49b29" providerId="ADAL" clId="{647E9671-C629-471B-B095-529D9C3675CC}" dt="2019-06-06T13:01:17.406" v="498" actId="164"/>
          <ac:grpSpMkLst>
            <pc:docMk/>
            <pc:sldMk cId="2464935678" sldId="379"/>
            <ac:grpSpMk id="33" creationId="{0758791D-8C1D-4C5A-BFCC-F5A5142E5C31}"/>
          </ac:grpSpMkLst>
        </pc:grpChg>
        <pc:grpChg chg="add mod ord">
          <ac:chgData name="Catarina Cruz" userId="9df83f28-6c48-40ca-8ddc-90a1a3f49b29" providerId="ADAL" clId="{647E9671-C629-471B-B095-529D9C3675CC}" dt="2019-06-06T13:02:36.133" v="519" actId="167"/>
          <ac:grpSpMkLst>
            <pc:docMk/>
            <pc:sldMk cId="2464935678" sldId="379"/>
            <ac:grpSpMk id="34" creationId="{B3267324-5962-4AA6-B974-E2DED7348BD6}"/>
          </ac:grpSpMkLst>
        </pc:grpChg>
        <pc:picChg chg="add del mod">
          <ac:chgData name="Catarina Cruz" userId="9df83f28-6c48-40ca-8ddc-90a1a3f49b29" providerId="ADAL" clId="{647E9671-C629-471B-B095-529D9C3675CC}" dt="2019-06-06T12:12:45.294" v="9" actId="478"/>
          <ac:picMkLst>
            <pc:docMk/>
            <pc:sldMk cId="2464935678" sldId="379"/>
            <ac:picMk id="7" creationId="{0B21CF27-3E4B-4BB2-932E-04083722C388}"/>
          </ac:picMkLst>
        </pc:picChg>
        <pc:picChg chg="add">
          <ac:chgData name="Catarina Cruz" userId="9df83f28-6c48-40ca-8ddc-90a1a3f49b29" providerId="ADAL" clId="{647E9671-C629-471B-B095-529D9C3675CC}" dt="2019-06-06T12:26:01.542" v="485"/>
          <ac:picMkLst>
            <pc:docMk/>
            <pc:sldMk cId="2464935678" sldId="379"/>
            <ac:picMk id="28" creationId="{B157D2E3-DCF9-466A-BFD9-B01E3422DACB}"/>
          </ac:picMkLst>
        </pc:picChg>
        <pc:picChg chg="add">
          <ac:chgData name="Catarina Cruz" userId="9df83f28-6c48-40ca-8ddc-90a1a3f49b29" providerId="ADAL" clId="{647E9671-C629-471B-B095-529D9C3675CC}" dt="2019-06-06T12:26:01.542" v="485"/>
          <ac:picMkLst>
            <pc:docMk/>
            <pc:sldMk cId="2464935678" sldId="379"/>
            <ac:picMk id="29" creationId="{F34A7C3B-2641-496D-B2E6-1F8008000980}"/>
          </ac:picMkLst>
        </pc:picChg>
        <pc:picChg chg="add">
          <ac:chgData name="Catarina Cruz" userId="9df83f28-6c48-40ca-8ddc-90a1a3f49b29" providerId="ADAL" clId="{647E9671-C629-471B-B095-529D9C3675CC}" dt="2019-06-06T12:26:01.542" v="485"/>
          <ac:picMkLst>
            <pc:docMk/>
            <pc:sldMk cId="2464935678" sldId="379"/>
            <ac:picMk id="30" creationId="{7ED48547-E921-4E9E-BEDC-93445299FA49}"/>
          </ac:picMkLst>
        </pc:picChg>
        <pc:cxnChg chg="add del mod">
          <ac:chgData name="Catarina Cruz" userId="9df83f28-6c48-40ca-8ddc-90a1a3f49b29" providerId="ADAL" clId="{647E9671-C629-471B-B095-529D9C3675CC}" dt="2019-06-06T12:15:21.414" v="34" actId="478"/>
          <ac:cxnSpMkLst>
            <pc:docMk/>
            <pc:sldMk cId="2464935678" sldId="379"/>
            <ac:cxnSpMk id="13" creationId="{CB6BF806-5D6B-4831-BB92-7AEDDBC33A27}"/>
          </ac:cxnSpMkLst>
        </pc:cxnChg>
        <pc:cxnChg chg="add del mod">
          <ac:chgData name="Catarina Cruz" userId="9df83f28-6c48-40ca-8ddc-90a1a3f49b29" providerId="ADAL" clId="{647E9671-C629-471B-B095-529D9C3675CC}" dt="2019-06-06T12:15:22.447" v="35" actId="478"/>
          <ac:cxnSpMkLst>
            <pc:docMk/>
            <pc:sldMk cId="2464935678" sldId="379"/>
            <ac:cxnSpMk id="14" creationId="{DA3C9F8D-0A2F-4148-AFB4-F38D643ADC7D}"/>
          </ac:cxnSpMkLst>
        </pc:cxnChg>
        <pc:cxnChg chg="add del mod">
          <ac:chgData name="Catarina Cruz" userId="9df83f28-6c48-40ca-8ddc-90a1a3f49b29" providerId="ADAL" clId="{647E9671-C629-471B-B095-529D9C3675CC}" dt="2019-06-06T12:15:23.283" v="36" actId="478"/>
          <ac:cxnSpMkLst>
            <pc:docMk/>
            <pc:sldMk cId="2464935678" sldId="379"/>
            <ac:cxnSpMk id="17" creationId="{9CD8BC06-3281-41AA-8272-0B62CB97BB8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7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40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41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0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77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76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68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37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1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839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73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86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baseline="0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96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5888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35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atin typeface="UGent Panno Text" panose="02000506040000040003" pitchFamily="2" charset="0"/>
              </a:rPr>
              <a:t>The random selection of the node is, in fact, a random pick after the KS filters out the inappropriate nodes: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1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46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05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74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4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83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35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4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4297641" y="474990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 b="1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 lang="en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2"/>
              </a:buClr>
              <a:buSzPct val="100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480"/>
              </a:spcBef>
              <a:buClr>
                <a:schemeClr val="dk2"/>
              </a:buClr>
              <a:buSzPct val="100000"/>
              <a:buChar char="○"/>
              <a:defRPr sz="2400">
                <a:solidFill>
                  <a:schemeClr val="dk2"/>
                </a:solidFill>
              </a:defRPr>
            </a:lvl2pPr>
            <a:lvl3pPr lvl="2">
              <a:spcBef>
                <a:spcPts val="480"/>
              </a:spcBef>
              <a:buClr>
                <a:schemeClr val="dk2"/>
              </a:buClr>
              <a:buSzPct val="100000"/>
              <a:buChar char="■"/>
              <a:defRPr sz="2400">
                <a:solidFill>
                  <a:schemeClr val="dk2"/>
                </a:solidFill>
              </a:defRPr>
            </a:lvl3pPr>
            <a:lvl4pPr lvl="3">
              <a:spcBef>
                <a:spcPts val="360"/>
              </a:spcBef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4pPr>
            <a:lvl5pPr lvl="4">
              <a:spcBef>
                <a:spcPts val="360"/>
              </a:spcBef>
              <a:buClr>
                <a:schemeClr val="dk2"/>
              </a:buClr>
              <a:buSzPct val="100000"/>
              <a:buChar char="○"/>
              <a:defRPr sz="1800">
                <a:solidFill>
                  <a:schemeClr val="dk2"/>
                </a:solidFill>
              </a:defRPr>
            </a:lvl5pPr>
            <a:lvl6pPr lvl="5">
              <a:spcBef>
                <a:spcPts val="360"/>
              </a:spcBef>
              <a:buClr>
                <a:schemeClr val="dk2"/>
              </a:buClr>
              <a:buSzPct val="100000"/>
              <a:buChar char="■"/>
              <a:defRPr sz="1800">
                <a:solidFill>
                  <a:schemeClr val="dk2"/>
                </a:solidFill>
              </a:defRPr>
            </a:lvl6pPr>
            <a:lvl7pPr lvl="6">
              <a:spcBef>
                <a:spcPts val="360"/>
              </a:spcBef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7pPr>
            <a:lvl8pPr lvl="7">
              <a:spcBef>
                <a:spcPts val="360"/>
              </a:spcBef>
              <a:buClr>
                <a:schemeClr val="dk2"/>
              </a:buClr>
              <a:buSzPct val="100000"/>
              <a:buChar char="○"/>
              <a:defRPr sz="1800">
                <a:solidFill>
                  <a:schemeClr val="dk2"/>
                </a:solidFill>
              </a:defRPr>
            </a:lvl8pPr>
            <a:lvl9pPr lvl="8">
              <a:spcBef>
                <a:spcPts val="360"/>
              </a:spcBef>
              <a:buClr>
                <a:schemeClr val="dk2"/>
              </a:buClr>
              <a:buSzPct val="1000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inf.ufrgs.br/~lbonda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631997" y="495775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387900" y="366918"/>
            <a:ext cx="718950" cy="60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9"/>
          <p:cNvSpPr txBox="1">
            <a:spLocks/>
          </p:cNvSpPr>
          <p:nvPr/>
        </p:nvSpPr>
        <p:spPr>
          <a:xfrm>
            <a:off x="245037" y="1663639"/>
            <a:ext cx="8658737" cy="1103141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6" algn="ctr"/>
            <a:r>
              <a:rPr lang="en-US" sz="4000" b="1" dirty="0">
                <a:latin typeface="UGent Panno Text" panose="02000506040000040003" pitchFamily="2" charset="0"/>
                <a:cs typeface="Calibri Light" panose="020F0302020204030204" pitchFamily="34" charset="0"/>
              </a:rPr>
              <a:t>Towards Network-Aware Resource Provisioning in Kubernetes for Fog Computing applications</a:t>
            </a:r>
            <a:endParaRPr lang="en" sz="4000" b="1" dirty="0">
              <a:latin typeface="UGent Panno Text" panose="02000506040000040003" pitchFamily="2" charset="0"/>
              <a:cs typeface="Calibri Light" panose="020F0302020204030204" pitchFamily="34" charset="0"/>
            </a:endParaRPr>
          </a:p>
        </p:txBody>
      </p:sp>
      <p:sp>
        <p:nvSpPr>
          <p:cNvPr id="11" name="Shape 39"/>
          <p:cNvSpPr txBox="1">
            <a:spLocks/>
          </p:cNvSpPr>
          <p:nvPr/>
        </p:nvSpPr>
        <p:spPr>
          <a:xfrm>
            <a:off x="92990" y="3115938"/>
            <a:ext cx="9051010" cy="45378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sz="2800" dirty="0">
                <a:latin typeface="UGent Panno Text" panose="02000506040000040003" pitchFamily="2" charset="0"/>
                <a:cs typeface="Calibri" panose="020F0502020204030204" pitchFamily="34" charset="0"/>
              </a:rPr>
              <a:t>Jos</a:t>
            </a:r>
            <a:r>
              <a:rPr lang="en-US" sz="2800" dirty="0">
                <a:latin typeface="UGent Panno Text" panose="02000506040000040003" pitchFamily="2" charset="0"/>
                <a:cs typeface="Calibri" panose="020F0502020204030204" pitchFamily="34" charset="0"/>
              </a:rPr>
              <a:t>é</a:t>
            </a:r>
            <a:r>
              <a:rPr lang="en" sz="2800" dirty="0">
                <a:latin typeface="UGent Panno Text" panose="02000506040000040003" pitchFamily="2" charset="0"/>
                <a:cs typeface="Calibri" panose="020F0502020204030204" pitchFamily="34" charset="0"/>
              </a:rPr>
              <a:t> Santos, Tim Wauters, Bruno Volckaert, Filip de Turck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5" y="539367"/>
            <a:ext cx="1308690" cy="39107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39457" y="3918879"/>
            <a:ext cx="7897423" cy="936900"/>
            <a:chOff x="573898" y="3918879"/>
            <a:chExt cx="7897423" cy="936900"/>
          </a:xfrm>
        </p:grpSpPr>
        <p:sp>
          <p:nvSpPr>
            <p:cNvPr id="41" name="Shape 41"/>
            <p:cNvSpPr txBox="1"/>
            <p:nvPr/>
          </p:nvSpPr>
          <p:spPr>
            <a:xfrm>
              <a:off x="2600335" y="3918879"/>
              <a:ext cx="5870986" cy="936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000" dirty="0">
                  <a:latin typeface="UGent Panno Text" panose="02000506040000040003" pitchFamily="2" charset="0"/>
                  <a:cs typeface="Calibri" panose="020F0502020204030204" pitchFamily="34" charset="0"/>
                </a:rPr>
                <a:t>IEEE Conference on Network Softwarization </a:t>
              </a:r>
              <a:r>
                <a:rPr lang="en" sz="2000" dirty="0">
                  <a:latin typeface="UGent Panno Text" panose="02000506040000040003" pitchFamily="2" charset="0"/>
                  <a:cs typeface="Calibri" panose="020F0502020204030204" pitchFamily="34" charset="0"/>
                </a:rPr>
                <a:t>(NETSOFT 2019)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2000" dirty="0">
                  <a:latin typeface="UGent Panno Text" panose="02000506040000040003" pitchFamily="2" charset="0"/>
                  <a:cs typeface="Calibri" panose="020F0502020204030204" pitchFamily="34" charset="0"/>
                </a:rPr>
                <a:t>24 – 28 June, 2019 </a:t>
              </a:r>
              <a:r>
                <a:rPr lang="en" sz="2000" dirty="0">
                  <a:solidFill>
                    <a:schemeClr val="dk1"/>
                  </a:solidFill>
                  <a:latin typeface="UGent Panno Text" panose="02000506040000040003" pitchFamily="2" charset="0"/>
                  <a:cs typeface="Calibri" panose="020F0502020204030204" pitchFamily="34" charset="0"/>
                </a:rPr>
                <a:t>– Paris, France</a:t>
              </a:r>
              <a:endParaRPr lang="en" sz="2000" dirty="0">
                <a:latin typeface="UGent Panno Text" panose="02000506040000040003" pitchFamily="2" charset="0"/>
                <a:cs typeface="Calibri" panose="020F0502020204030204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r="58950"/>
            <a:stretch/>
          </p:blipFill>
          <p:spPr>
            <a:xfrm>
              <a:off x="573898" y="3985891"/>
              <a:ext cx="2026437" cy="802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29" y="182598"/>
            <a:ext cx="4061853" cy="44153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10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4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5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922" y="96369"/>
            <a:ext cx="3021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Kube-Scheduler (KS)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7922" y="683072"/>
            <a:ext cx="4050307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UGent Panno Text" panose="02000506040000040003" pitchFamily="2" charset="0"/>
              </a:rPr>
              <a:t>How does it work?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62653" y="1636484"/>
            <a:ext cx="2115983" cy="553998"/>
            <a:chOff x="662653" y="1636484"/>
            <a:chExt cx="2115983" cy="553998"/>
          </a:xfrm>
        </p:grpSpPr>
        <p:sp>
          <p:nvSpPr>
            <p:cNvPr id="2" name="Oval 1"/>
            <p:cNvSpPr/>
            <p:nvPr/>
          </p:nvSpPr>
          <p:spPr>
            <a:xfrm>
              <a:off x="662653" y="1640181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59658" y="1636484"/>
              <a:ext cx="141897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Node Filtering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2652" y="2496580"/>
            <a:ext cx="3047329" cy="547589"/>
            <a:chOff x="662652" y="2496580"/>
            <a:chExt cx="3047329" cy="547589"/>
          </a:xfrm>
        </p:grpSpPr>
        <p:sp>
          <p:nvSpPr>
            <p:cNvPr id="11" name="Oval 10"/>
            <p:cNvSpPr/>
            <p:nvPr/>
          </p:nvSpPr>
          <p:spPr>
            <a:xfrm>
              <a:off x="662652" y="2497564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59658" y="2496580"/>
              <a:ext cx="2350323" cy="5012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Node Priority Calculation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737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11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7922" y="96369"/>
            <a:ext cx="3021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Kube-Scheduler (KS)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24201" y="1633083"/>
            <a:ext cx="4128550" cy="954107"/>
            <a:chOff x="435138" y="2087590"/>
            <a:chExt cx="4128550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940925" y="2087590"/>
              <a:ext cx="3622763" cy="954107"/>
            </a:xfrm>
            <a:prstGeom prst="homePlate">
              <a:avLst/>
            </a:prstGeom>
            <a:solidFill>
              <a:srgbClr val="00CC99"/>
            </a:solidFill>
          </p:spPr>
          <p:txBody>
            <a:bodyPr wrap="square" rtlCol="0">
              <a:spAutoFit/>
            </a:bodyPr>
            <a:lstStyle/>
            <a:p>
              <a:pPr marL="512763"/>
              <a:r>
                <a:rPr lang="en-US" sz="2800" dirty="0">
                  <a:latin typeface="UGent Panno Text" panose="02000506040000040003" pitchFamily="2" charset="0"/>
                </a:rPr>
                <a:t>Fast Decision Time</a:t>
              </a:r>
            </a:p>
            <a:p>
              <a:pPr marL="512763"/>
              <a:r>
                <a:rPr lang="en-US" sz="2800" dirty="0">
                  <a:latin typeface="UGent Panno Text" panose="02000506040000040003" pitchFamily="2" charset="0"/>
                </a:rPr>
                <a:t>Easily extensible</a:t>
              </a:r>
              <a:endParaRPr lang="en-US" dirty="0"/>
            </a:p>
          </p:txBody>
        </p:sp>
        <p:pic>
          <p:nvPicPr>
            <p:cNvPr id="1028" name="Picture 4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38" y="2106639"/>
              <a:ext cx="908647" cy="849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501701" y="2691861"/>
            <a:ext cx="4289932" cy="954107"/>
            <a:chOff x="4563687" y="2087589"/>
            <a:chExt cx="4289932" cy="954107"/>
          </a:xfrm>
        </p:grpSpPr>
        <p:sp>
          <p:nvSpPr>
            <p:cNvPr id="14" name="TextBox 13"/>
            <p:cNvSpPr txBox="1"/>
            <p:nvPr/>
          </p:nvSpPr>
          <p:spPr>
            <a:xfrm flipH="1">
              <a:off x="4563687" y="2087589"/>
              <a:ext cx="3674226" cy="954107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noAutofit/>
            </a:bodyPr>
            <a:lstStyle/>
            <a:p>
              <a:pPr marL="457200"/>
              <a:r>
                <a:rPr lang="en-US" sz="2800" dirty="0">
                  <a:latin typeface="UGent Panno Text" panose="02000506040000040003" pitchFamily="2" charset="0"/>
                </a:rPr>
                <a:t>Lack of specific rules</a:t>
              </a:r>
            </a:p>
            <a:p>
              <a:pPr marL="457200"/>
              <a:r>
                <a:rPr lang="en-US" sz="2800" dirty="0">
                  <a:latin typeface="UGent Panno Text" panose="02000506040000040003" pitchFamily="2" charset="0"/>
                </a:rPr>
                <a:t>Only CPU and RAM</a:t>
              </a:r>
            </a:p>
          </p:txBody>
        </p:sp>
        <p:pic>
          <p:nvPicPr>
            <p:cNvPr id="12" name="Picture 4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907034" y="2122037"/>
              <a:ext cx="946585" cy="88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625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98424"/>
            <a:ext cx="9144000" cy="567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12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922" y="96369"/>
            <a:ext cx="4666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Network-Aware Scheduler (NAS)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9" y="1848147"/>
            <a:ext cx="7249579" cy="25676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922" y="600161"/>
            <a:ext cx="4050307" cy="5012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Implemented by extending KS: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71731" y="1098424"/>
            <a:ext cx="2115983" cy="553998"/>
            <a:chOff x="662653" y="1636484"/>
            <a:chExt cx="2115983" cy="553998"/>
          </a:xfrm>
        </p:grpSpPr>
        <p:sp>
          <p:nvSpPr>
            <p:cNvPr id="13" name="Oval 12"/>
            <p:cNvSpPr/>
            <p:nvPr/>
          </p:nvSpPr>
          <p:spPr>
            <a:xfrm>
              <a:off x="662653" y="1640181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59658" y="1636484"/>
              <a:ext cx="141897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Node Filtering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39101" y="1018767"/>
            <a:ext cx="2929504" cy="707886"/>
            <a:chOff x="662652" y="2416923"/>
            <a:chExt cx="2929504" cy="707886"/>
          </a:xfrm>
        </p:grpSpPr>
        <p:sp>
          <p:nvSpPr>
            <p:cNvPr id="16" name="Oval 15"/>
            <p:cNvSpPr/>
            <p:nvPr/>
          </p:nvSpPr>
          <p:spPr>
            <a:xfrm>
              <a:off x="662652" y="2497564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2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83511" y="2416923"/>
              <a:ext cx="230864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UGent Panno Text" panose="02000506040000040003" pitchFamily="2" charset="0"/>
                </a:rPr>
                <a:t>Minimization of RTT </a:t>
              </a:r>
            </a:p>
            <a:p>
              <a:r>
                <a:rPr lang="en-US" sz="2000" dirty="0">
                  <a:latin typeface="UGent Panno Text" panose="02000506040000040003" pitchFamily="2" charset="0"/>
                </a:rPr>
                <a:t>Bandwidth Conservation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631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13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922" y="96369"/>
            <a:ext cx="1648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YAML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74" y="159718"/>
            <a:ext cx="2521232" cy="472769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583512" y="2534624"/>
            <a:ext cx="1739539" cy="546605"/>
            <a:chOff x="962026" y="2413464"/>
            <a:chExt cx="1739539" cy="546605"/>
          </a:xfrm>
        </p:grpSpPr>
        <p:sp>
          <p:nvSpPr>
            <p:cNvPr id="17" name="Oval 16"/>
            <p:cNvSpPr/>
            <p:nvPr/>
          </p:nvSpPr>
          <p:spPr>
            <a:xfrm>
              <a:off x="2145022" y="2413464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62026" y="2436154"/>
              <a:ext cx="1096775" cy="50122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Predicates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64120" y="3741121"/>
            <a:ext cx="1558931" cy="546605"/>
            <a:chOff x="884222" y="3660259"/>
            <a:chExt cx="1558931" cy="546605"/>
          </a:xfrm>
        </p:grpSpPr>
        <p:sp>
          <p:nvSpPr>
            <p:cNvPr id="18" name="Oval 17"/>
            <p:cNvSpPr/>
            <p:nvPr/>
          </p:nvSpPr>
          <p:spPr>
            <a:xfrm>
              <a:off x="1886610" y="3660259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84222" y="3682949"/>
              <a:ext cx="1000595" cy="50122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Extender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84163" y="1354270"/>
            <a:ext cx="1938889" cy="546605"/>
            <a:chOff x="-987772" y="1289823"/>
            <a:chExt cx="1938889" cy="546605"/>
          </a:xfrm>
        </p:grpSpPr>
        <p:sp>
          <p:nvSpPr>
            <p:cNvPr id="16" name="Oval 15"/>
            <p:cNvSpPr/>
            <p:nvPr/>
          </p:nvSpPr>
          <p:spPr>
            <a:xfrm>
              <a:off x="394574" y="1289823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-987772" y="1309057"/>
              <a:ext cx="1260281" cy="50122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Policy Name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37922" y="600161"/>
            <a:ext cx="4050307" cy="5012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Scheduler Policy Configuration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31662" y="1101388"/>
            <a:ext cx="2447444" cy="1055456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33455" y="2285102"/>
            <a:ext cx="2447444" cy="1055456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31662" y="3486696"/>
            <a:ext cx="2447444" cy="1055456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1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14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922" y="96369"/>
            <a:ext cx="1648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YAML Files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68815" y="443259"/>
            <a:ext cx="1987692" cy="707886"/>
            <a:chOff x="3291739" y="823387"/>
            <a:chExt cx="1987692" cy="707886"/>
          </a:xfrm>
        </p:grpSpPr>
        <p:sp>
          <p:nvSpPr>
            <p:cNvPr id="16" name="Oval 15"/>
            <p:cNvSpPr/>
            <p:nvPr/>
          </p:nvSpPr>
          <p:spPr>
            <a:xfrm>
              <a:off x="4722888" y="904028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91739" y="823387"/>
              <a:ext cx="1379887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2000" dirty="0">
                  <a:latin typeface="UGent Panno Text" panose="02000506040000040003" pitchFamily="2" charset="0"/>
                </a:rPr>
                <a:t>Account Configuration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95310" y="2290502"/>
            <a:ext cx="2464584" cy="546605"/>
            <a:chOff x="2647794" y="2284853"/>
            <a:chExt cx="2464584" cy="546605"/>
          </a:xfrm>
        </p:grpSpPr>
        <p:sp>
          <p:nvSpPr>
            <p:cNvPr id="17" name="Oval 16"/>
            <p:cNvSpPr/>
            <p:nvPr/>
          </p:nvSpPr>
          <p:spPr>
            <a:xfrm>
              <a:off x="4555835" y="2284853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47794" y="2294123"/>
              <a:ext cx="1853392" cy="50122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Extender Container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37922" y="600161"/>
            <a:ext cx="4050307" cy="5012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Scheduler Deployment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66" y="30013"/>
            <a:ext cx="2056568" cy="50675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03903" y="3314378"/>
            <a:ext cx="1952604" cy="546605"/>
            <a:chOff x="547699" y="3472427"/>
            <a:chExt cx="1952604" cy="546605"/>
          </a:xfrm>
        </p:grpSpPr>
        <p:sp>
          <p:nvSpPr>
            <p:cNvPr id="18" name="Oval 17"/>
            <p:cNvSpPr/>
            <p:nvPr/>
          </p:nvSpPr>
          <p:spPr>
            <a:xfrm>
              <a:off x="1943760" y="3472427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7699" y="3481969"/>
              <a:ext cx="1284326" cy="50122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KS Container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062262" y="219716"/>
            <a:ext cx="2001572" cy="1154973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62262" y="2467048"/>
            <a:ext cx="2001572" cy="332300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66161" y="2793499"/>
            <a:ext cx="2001572" cy="1588365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  <p:bldP spid="27" grpId="1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t>15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8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922" y="96369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Outline</a:t>
            </a:r>
            <a:endParaRPr lang="en-US" sz="3000" dirty="0">
              <a:latin typeface="UGent Panno Text" panose="02000506040000040003" pitchFamily="2" charset="0"/>
              <a:cs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7922" y="598259"/>
            <a:ext cx="87581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How can we deal with the massive growth of IoT?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How can we improve Kubernetes Scheduling Features?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How can we </a:t>
            </a:r>
            <a:r>
              <a:rPr lang="en-US" sz="2400" dirty="0">
                <a:solidFill>
                  <a:srgbClr val="0070C0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evaluate</a:t>
            </a: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 our approach?</a:t>
            </a:r>
            <a:endParaRPr lang="en-US" sz="2000" dirty="0">
              <a:latin typeface="UGent Panno Text" panose="02000506040000040003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56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t>16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8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975" y="2022268"/>
            <a:ext cx="8758105" cy="584775"/>
          </a:xfrm>
          <a:prstGeom prst="rect">
            <a:avLst/>
          </a:prstGeom>
          <a:solidFill>
            <a:srgbClr val="175FC6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Evaluation Approach</a:t>
            </a:r>
          </a:p>
        </p:txBody>
      </p:sp>
    </p:spTree>
    <p:extLst>
      <p:ext uri="{BB962C8B-B14F-4D97-AF65-F5344CB8AC3E}">
        <p14:creationId xmlns:p14="http://schemas.microsoft.com/office/powerpoint/2010/main" val="740206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" y="681804"/>
            <a:ext cx="5353830" cy="39796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17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4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5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1975" y="121601"/>
            <a:ext cx="29209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Evaluation Scenario</a:t>
            </a:r>
          </a:p>
        </p:txBody>
      </p:sp>
      <p:sp>
        <p:nvSpPr>
          <p:cNvPr id="12" name="Oval 11"/>
          <p:cNvSpPr/>
          <p:nvPr/>
        </p:nvSpPr>
        <p:spPr>
          <a:xfrm>
            <a:off x="6161620" y="1573254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161620" y="1056417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78976" y="522250"/>
            <a:ext cx="2365099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RTT Labels (e.g. Worker 1)</a:t>
            </a:r>
          </a:p>
        </p:txBody>
      </p:sp>
      <p:sp>
        <p:nvSpPr>
          <p:cNvPr id="18" name="Oval 17"/>
          <p:cNvSpPr/>
          <p:nvPr/>
        </p:nvSpPr>
        <p:spPr>
          <a:xfrm>
            <a:off x="6161620" y="2092915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6152002" y="3126596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6161620" y="2610383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91149" y="957673"/>
            <a:ext cx="1471878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RTT-A: 64.0 </a:t>
            </a:r>
            <a:r>
              <a:rPr lang="en-US" sz="2000" dirty="0" err="1">
                <a:latin typeface="UGent Panno Text" panose="02000506040000040003" pitchFamily="2" charset="0"/>
              </a:rPr>
              <a:t>ms</a:t>
            </a:r>
            <a:endParaRPr lang="en-US" sz="2000" dirty="0">
              <a:latin typeface="UGent Panno Text" panose="02000506040000040003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94159" y="1499686"/>
            <a:ext cx="1478290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RTT-B: 64.0 </a:t>
            </a:r>
            <a:r>
              <a:rPr lang="en-US" sz="2000" dirty="0" err="1">
                <a:latin typeface="UGent Panno Text" panose="02000506040000040003" pitchFamily="2" charset="0"/>
              </a:rPr>
              <a:t>ms</a:t>
            </a:r>
            <a:endParaRPr lang="en-US" sz="2000" dirty="0">
              <a:latin typeface="UGent Panno Text" panose="02000506040000040003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88219" y="2014482"/>
            <a:ext cx="1337226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RTT-C: 2.0 </a:t>
            </a:r>
            <a:r>
              <a:rPr lang="en-US" sz="2000" dirty="0" err="1">
                <a:latin typeface="UGent Panno Text" panose="02000506040000040003" pitchFamily="2" charset="0"/>
              </a:rPr>
              <a:t>ms</a:t>
            </a:r>
            <a:endParaRPr lang="en-US" sz="2000" dirty="0">
              <a:latin typeface="UGent Panno Text" panose="02000506040000040003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99510" y="2529277"/>
            <a:ext cx="1441420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RTT-D: 14.0 </a:t>
            </a:r>
            <a:r>
              <a:rPr lang="en-US" sz="2000" dirty="0" err="1">
                <a:latin typeface="UGent Panno Text" panose="02000506040000040003" pitchFamily="2" charset="0"/>
              </a:rPr>
              <a:t>ms</a:t>
            </a:r>
            <a:endParaRPr lang="en-US" sz="2000" dirty="0">
              <a:latin typeface="UGent Panno Text" panose="02000506040000040003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89892" y="3043193"/>
            <a:ext cx="1451038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RTT-E: 32.0 </a:t>
            </a:r>
            <a:r>
              <a:rPr lang="en-US" sz="2000" dirty="0" err="1">
                <a:latin typeface="UGent Panno Text" panose="02000506040000040003" pitchFamily="2" charset="0"/>
              </a:rPr>
              <a:t>ms</a:t>
            </a:r>
            <a:endParaRPr lang="en-US" sz="2000" dirty="0">
              <a:latin typeface="UGent Panno Text" panose="02000506040000040003" pitchFamily="2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152002" y="3649524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88219" y="3579553"/>
            <a:ext cx="2242922" cy="55399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Av. Bandwidth: 10Mbit/s</a:t>
            </a:r>
          </a:p>
        </p:txBody>
      </p:sp>
    </p:spTree>
    <p:extLst>
      <p:ext uri="{BB962C8B-B14F-4D97-AF65-F5344CB8AC3E}">
        <p14:creationId xmlns:p14="http://schemas.microsoft.com/office/powerpoint/2010/main" val="218967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18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79998" y="2049083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478909" y="1408682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484051" y="2689484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3</a:t>
            </a:r>
          </a:p>
        </p:txBody>
      </p:sp>
      <p:sp>
        <p:nvSpPr>
          <p:cNvPr id="20" name="Oval 19"/>
          <p:cNvSpPr/>
          <p:nvPr/>
        </p:nvSpPr>
        <p:spPr>
          <a:xfrm>
            <a:off x="477192" y="3329885"/>
            <a:ext cx="439147" cy="455254"/>
          </a:xfrm>
          <a:prstGeom prst="ellipse">
            <a:avLst/>
          </a:prstGeom>
          <a:solidFill>
            <a:srgbClr val="175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Gent Panno Text SemiBold" panose="02000706040000040003" pitchFamily="2" charset="0"/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23198" y="3258533"/>
            <a:ext cx="950901" cy="50122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Isolation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7922" y="96369"/>
            <a:ext cx="13083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1823" y="2644917"/>
            <a:ext cx="878767" cy="50122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Kmeans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46607" y="2562986"/>
            <a:ext cx="1944439" cy="707886"/>
            <a:chOff x="2133109" y="2378483"/>
            <a:chExt cx="1944439" cy="707886"/>
          </a:xfrm>
        </p:grpSpPr>
        <p:sp>
          <p:nvSpPr>
            <p:cNvPr id="2" name="Left Brace 1"/>
            <p:cNvSpPr/>
            <p:nvPr/>
          </p:nvSpPr>
          <p:spPr>
            <a:xfrm>
              <a:off x="2133109" y="2396516"/>
              <a:ext cx="115092" cy="685039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48201" y="2378483"/>
              <a:ext cx="1829347" cy="70788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sz="2000" dirty="0">
                  <a:latin typeface="UGent Panno Text" panose="02000506040000040003" pitchFamily="2" charset="0"/>
                </a:rPr>
                <a:t>Kmeans-</a:t>
              </a:r>
              <a:r>
                <a:rPr lang="en-US" sz="2000" dirty="0" err="1">
                  <a:latin typeface="UGent Panno Text" panose="02000506040000040003" pitchFamily="2" charset="0"/>
                </a:rPr>
                <a:t>api</a:t>
              </a:r>
              <a:endParaRPr lang="en-US" sz="2000" dirty="0">
                <a:latin typeface="UGent Panno Text" panose="02000506040000040003" pitchFamily="2" charset="0"/>
              </a:endParaRPr>
            </a:p>
            <a:p>
              <a:r>
                <a:rPr lang="en-US" sz="2000" dirty="0">
                  <a:latin typeface="UGent Panno Text" panose="02000506040000040003" pitchFamily="2" charset="0"/>
                </a:rPr>
                <a:t>Kmeans-</a:t>
              </a:r>
              <a:r>
                <a:rPr lang="en-US" sz="2000" dirty="0" err="1">
                  <a:latin typeface="UGent Panno Text" panose="02000506040000040003" pitchFamily="2" charset="0"/>
                </a:rPr>
                <a:t>cassandra</a:t>
              </a:r>
              <a:endParaRPr lang="en-US" sz="2000" dirty="0">
                <a:latin typeface="UGent Panno Text" panose="02000506040000040003" pitchFamily="2" charset="0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941823" y="1388585"/>
            <a:ext cx="625492" cy="50122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Birch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3109" y="1277868"/>
            <a:ext cx="1691164" cy="719385"/>
            <a:chOff x="2133109" y="1168730"/>
            <a:chExt cx="1691164" cy="719385"/>
          </a:xfrm>
        </p:grpSpPr>
        <p:sp>
          <p:nvSpPr>
            <p:cNvPr id="34" name="Left Brace 33"/>
            <p:cNvSpPr/>
            <p:nvPr/>
          </p:nvSpPr>
          <p:spPr>
            <a:xfrm>
              <a:off x="2133109" y="1168730"/>
              <a:ext cx="115092" cy="685039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48201" y="1180229"/>
              <a:ext cx="1576072" cy="70788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sz="2000" dirty="0">
                  <a:latin typeface="UGent Panno Text" panose="02000506040000040003" pitchFamily="2" charset="0"/>
                </a:rPr>
                <a:t>Birch-</a:t>
              </a:r>
              <a:r>
                <a:rPr lang="en-US" sz="2000" dirty="0" err="1">
                  <a:latin typeface="UGent Panno Text" panose="02000506040000040003" pitchFamily="2" charset="0"/>
                </a:rPr>
                <a:t>api</a:t>
              </a:r>
              <a:endParaRPr lang="en-US" sz="2000" dirty="0">
                <a:latin typeface="UGent Panno Text" panose="02000506040000040003" pitchFamily="2" charset="0"/>
              </a:endParaRPr>
            </a:p>
            <a:p>
              <a:r>
                <a:rPr lang="en-US" sz="2000" dirty="0">
                  <a:latin typeface="UGent Panno Text" panose="02000506040000040003" pitchFamily="2" charset="0"/>
                </a:rPr>
                <a:t>Birch-</a:t>
              </a:r>
              <a:r>
                <a:rPr lang="en-US" sz="2000" dirty="0" err="1">
                  <a:latin typeface="UGent Panno Text" panose="02000506040000040003" pitchFamily="2" charset="0"/>
                </a:rPr>
                <a:t>cassandra</a:t>
              </a:r>
              <a:endParaRPr lang="en-US" sz="2000" dirty="0">
                <a:latin typeface="UGent Panno Text" panose="02000506040000040003" pitchFamily="2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941823" y="1981471"/>
            <a:ext cx="793807" cy="50122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Robust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35119" y="2072238"/>
            <a:ext cx="1304601" cy="400855"/>
            <a:chOff x="2135119" y="1911270"/>
            <a:chExt cx="1304601" cy="400855"/>
          </a:xfrm>
        </p:grpSpPr>
        <p:sp>
          <p:nvSpPr>
            <p:cNvPr id="39" name="Left Brace 38"/>
            <p:cNvSpPr/>
            <p:nvPr/>
          </p:nvSpPr>
          <p:spPr>
            <a:xfrm>
              <a:off x="2135119" y="1911270"/>
              <a:ext cx="115804" cy="400110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48201" y="1912015"/>
              <a:ext cx="1191519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000" dirty="0">
                  <a:latin typeface="UGent Panno Text" panose="02000506040000040003" pitchFamily="2" charset="0"/>
                </a:rPr>
                <a:t>Robust-</a:t>
              </a:r>
              <a:r>
                <a:rPr lang="en-US" sz="2000" dirty="0" err="1">
                  <a:latin typeface="UGent Panno Text" panose="02000506040000040003" pitchFamily="2" charset="0"/>
                </a:rPr>
                <a:t>api</a:t>
              </a:r>
              <a:endParaRPr lang="en-US" sz="2000" dirty="0">
                <a:latin typeface="UGent Panno Text" panose="02000506040000040003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48895" y="3311051"/>
            <a:ext cx="1492110" cy="407470"/>
            <a:chOff x="2140392" y="3207902"/>
            <a:chExt cx="1492110" cy="407470"/>
          </a:xfrm>
        </p:grpSpPr>
        <p:sp>
          <p:nvSpPr>
            <p:cNvPr id="43" name="Left Brace 42"/>
            <p:cNvSpPr/>
            <p:nvPr/>
          </p:nvSpPr>
          <p:spPr>
            <a:xfrm>
              <a:off x="2140392" y="3215262"/>
              <a:ext cx="115804" cy="400110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48204" y="3207902"/>
              <a:ext cx="138429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000" dirty="0">
                  <a:latin typeface="UGent Panno Text" panose="02000506040000040003" pitchFamily="2" charset="0"/>
                </a:rPr>
                <a:t>Isolation-</a:t>
              </a:r>
              <a:r>
                <a:rPr lang="en-US" sz="2000" dirty="0" err="1">
                  <a:latin typeface="UGent Panno Text" panose="02000506040000040003" pitchFamily="2" charset="0"/>
                </a:rPr>
                <a:t>api</a:t>
              </a:r>
              <a:endParaRPr lang="en-US" sz="2000" dirty="0">
                <a:latin typeface="UGent Panno Text" panose="02000506040000040003" pitchFamily="2" charset="0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868807" y="1128399"/>
            <a:ext cx="3475267" cy="28623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Replication Factor: 4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Target Location: RTT-A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Min. Bandwidth: 2.5 Mbit/s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100/500m CPU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128/256Mi RAM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Pod Anti-Affinity rule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868808" y="522697"/>
            <a:ext cx="370452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Deployment Properties (e.g. Birch-</a:t>
            </a:r>
            <a:r>
              <a:rPr lang="en-US" sz="2000" dirty="0" err="1">
                <a:latin typeface="UGent Panno Text" panose="02000506040000040003" pitchFamily="2" charset="0"/>
              </a:rPr>
              <a:t>api</a:t>
            </a:r>
            <a:r>
              <a:rPr lang="en-US" sz="2000" dirty="0">
                <a:latin typeface="UGent Panno Text" panose="0200050604000004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4328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19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922" y="96369"/>
            <a:ext cx="1648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YAML Files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587152" y="1783564"/>
            <a:ext cx="1490771" cy="501227"/>
            <a:chOff x="407453" y="2388828"/>
            <a:chExt cx="1490771" cy="501227"/>
          </a:xfrm>
        </p:grpSpPr>
        <p:sp>
          <p:nvSpPr>
            <p:cNvPr id="17" name="Oval 16"/>
            <p:cNvSpPr/>
            <p:nvPr/>
          </p:nvSpPr>
          <p:spPr>
            <a:xfrm>
              <a:off x="407453" y="2411814"/>
              <a:ext cx="439147" cy="455254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3967" y="2388828"/>
              <a:ext cx="1034257" cy="50122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Scheduler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37922" y="573776"/>
            <a:ext cx="4050307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Gent Panno Text" panose="02000506040000040003" pitchFamily="2" charset="0"/>
              </a:rPr>
              <a:t>Birch-</a:t>
            </a:r>
            <a:r>
              <a:rPr lang="en-US" sz="2000" dirty="0" err="1">
                <a:latin typeface="UGent Panno Text" panose="02000506040000040003" pitchFamily="2" charset="0"/>
              </a:rPr>
              <a:t>api</a:t>
            </a:r>
            <a:r>
              <a:rPr lang="en-US" sz="2000" dirty="0">
                <a:latin typeface="UGent Panno Text" panose="02000506040000040003" pitchFamily="2" charset="0"/>
              </a:rPr>
              <a:t> Service Configuration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66" y="31536"/>
            <a:ext cx="2230957" cy="51114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87152" y="811029"/>
            <a:ext cx="2408961" cy="553998"/>
            <a:chOff x="407453" y="1076100"/>
            <a:chExt cx="2408961" cy="553998"/>
          </a:xfrm>
        </p:grpSpPr>
        <p:sp>
          <p:nvSpPr>
            <p:cNvPr id="26" name="Rectangle 25"/>
            <p:cNvSpPr/>
            <p:nvPr/>
          </p:nvSpPr>
          <p:spPr>
            <a:xfrm>
              <a:off x="852415" y="1076100"/>
              <a:ext cx="1963999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Replication Factor: 4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407453" y="1125472"/>
              <a:ext cx="439147" cy="455254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71731" y="1395806"/>
            <a:ext cx="2918406" cy="707886"/>
            <a:chOff x="1135489" y="1281128"/>
            <a:chExt cx="2918406" cy="707886"/>
          </a:xfrm>
        </p:grpSpPr>
        <p:sp>
          <p:nvSpPr>
            <p:cNvPr id="32" name="Rectangle 31"/>
            <p:cNvSpPr/>
            <p:nvPr/>
          </p:nvSpPr>
          <p:spPr>
            <a:xfrm>
              <a:off x="1135489" y="1281128"/>
              <a:ext cx="2455985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000" dirty="0">
                  <a:latin typeface="UGent Panno Text" panose="02000506040000040003" pitchFamily="2" charset="0"/>
                </a:rPr>
                <a:t>Target Location: A</a:t>
              </a:r>
            </a:p>
            <a:p>
              <a:r>
                <a:rPr lang="en-US" sz="2000" dirty="0">
                  <a:latin typeface="UGent Panno Text" panose="02000506040000040003" pitchFamily="2" charset="0"/>
                </a:rPr>
                <a:t>Min. Bandwidth: 2.5 Mbit/s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614748" y="1407444"/>
              <a:ext cx="439147" cy="455254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50240" y="2488525"/>
            <a:ext cx="1839897" cy="553998"/>
            <a:chOff x="2528988" y="2491890"/>
            <a:chExt cx="1839897" cy="553998"/>
          </a:xfrm>
        </p:grpSpPr>
        <p:sp>
          <p:nvSpPr>
            <p:cNvPr id="23" name="Rectangle 22"/>
            <p:cNvSpPr/>
            <p:nvPr/>
          </p:nvSpPr>
          <p:spPr>
            <a:xfrm>
              <a:off x="2528988" y="2491890"/>
              <a:ext cx="1377475" cy="55399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Affinity Rules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3929738" y="2548723"/>
              <a:ext cx="439147" cy="455254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4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594754" y="3860400"/>
            <a:ext cx="2395383" cy="455254"/>
            <a:chOff x="1970944" y="3903623"/>
            <a:chExt cx="2395383" cy="455254"/>
          </a:xfrm>
        </p:grpSpPr>
        <p:sp>
          <p:nvSpPr>
            <p:cNvPr id="35" name="Rectangle 34"/>
            <p:cNvSpPr/>
            <p:nvPr/>
          </p:nvSpPr>
          <p:spPr>
            <a:xfrm>
              <a:off x="1970944" y="3931196"/>
              <a:ext cx="1938915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000" dirty="0">
                  <a:latin typeface="UGent Panno Text" panose="02000506040000040003" pitchFamily="2" charset="0"/>
                </a:rPr>
                <a:t>Resource Requests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3927180" y="3903623"/>
              <a:ext cx="439147" cy="455254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5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234345" y="1017071"/>
            <a:ext cx="2169777" cy="141915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234345" y="1630398"/>
            <a:ext cx="2169777" cy="227627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22801" y="1973063"/>
            <a:ext cx="2181321" cy="122231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222801" y="2210332"/>
            <a:ext cx="2181321" cy="1110384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234345" y="3672589"/>
            <a:ext cx="2169778" cy="838132"/>
          </a:xfrm>
          <a:prstGeom prst="rect">
            <a:avLst/>
          </a:prstGeom>
          <a:solidFill>
            <a:schemeClr val="accent6">
              <a:lumMod val="25000"/>
              <a:lumOff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8" idx="3"/>
            <a:endCxn id="39" idx="2"/>
          </p:cNvCxnSpPr>
          <p:nvPr/>
        </p:nvCxnSpPr>
        <p:spPr>
          <a:xfrm flipV="1">
            <a:off x="6404122" y="1088028"/>
            <a:ext cx="183030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3" idx="1"/>
            <a:endCxn id="45" idx="6"/>
          </p:cNvCxnSpPr>
          <p:nvPr/>
        </p:nvCxnSpPr>
        <p:spPr>
          <a:xfrm flipH="1">
            <a:off x="3990137" y="1744212"/>
            <a:ext cx="244208" cy="55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3"/>
            <a:endCxn id="17" idx="2"/>
          </p:cNvCxnSpPr>
          <p:nvPr/>
        </p:nvCxnSpPr>
        <p:spPr>
          <a:xfrm flipV="1">
            <a:off x="6404122" y="2034177"/>
            <a:ext cx="183030" cy="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0" idx="1"/>
            <a:endCxn id="51" idx="6"/>
          </p:cNvCxnSpPr>
          <p:nvPr/>
        </p:nvCxnSpPr>
        <p:spPr>
          <a:xfrm flipH="1">
            <a:off x="3990137" y="2765524"/>
            <a:ext cx="232664" cy="74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2" idx="1"/>
            <a:endCxn id="53" idx="6"/>
          </p:cNvCxnSpPr>
          <p:nvPr/>
        </p:nvCxnSpPr>
        <p:spPr>
          <a:xfrm flipH="1" flipV="1">
            <a:off x="3990137" y="4088027"/>
            <a:ext cx="244208" cy="36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 animBg="1"/>
      <p:bldP spid="38" grpId="0" animBg="1"/>
      <p:bldP spid="40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t>2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8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3728" y="1917370"/>
            <a:ext cx="24564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UGent Panno Text" panose="02000506040000040003" pitchFamily="2" charset="0"/>
                <a:cs typeface="Calibri" panose="020F0502020204030204" pitchFamily="34" charset="0"/>
              </a:rPr>
              <a:t>50 billion!</a:t>
            </a:r>
          </a:p>
        </p:txBody>
      </p:sp>
    </p:spTree>
    <p:extLst>
      <p:ext uri="{BB962C8B-B14F-4D97-AF65-F5344CB8AC3E}">
        <p14:creationId xmlns:p14="http://schemas.microsoft.com/office/powerpoint/2010/main" val="41734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t>20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8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975" y="2022268"/>
            <a:ext cx="8758105" cy="584775"/>
          </a:xfrm>
          <a:prstGeom prst="rect">
            <a:avLst/>
          </a:prstGeom>
          <a:solidFill>
            <a:srgbClr val="175FC6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8933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21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3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922" y="96369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Execution Time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5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639591" y="1380647"/>
            <a:ext cx="7704484" cy="2085672"/>
            <a:chOff x="639591" y="797904"/>
            <a:chExt cx="7704484" cy="2085672"/>
          </a:xfrm>
        </p:grpSpPr>
        <p:sp>
          <p:nvSpPr>
            <p:cNvPr id="25" name="Rectangle 24"/>
            <p:cNvSpPr/>
            <p:nvPr/>
          </p:nvSpPr>
          <p:spPr>
            <a:xfrm>
              <a:off x="639591" y="1256431"/>
              <a:ext cx="7704484" cy="746551"/>
            </a:xfrm>
            <a:prstGeom prst="rect">
              <a:avLst/>
            </a:prstGeom>
            <a:solidFill>
              <a:schemeClr val="accent6">
                <a:lumMod val="10000"/>
                <a:lumOff val="90000"/>
                <a:alpha val="92000"/>
              </a:schemeClr>
            </a:solidFill>
          </p:spPr>
          <p:txBody>
            <a:bodyPr wrap="square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latin typeface="UGent Panno Text" panose="02000506040000040003" pitchFamily="2" charset="0"/>
                </a:rPr>
                <a:t>KS</a:t>
              </a:r>
              <a:endParaRPr lang="en-US" sz="2000" dirty="0">
                <a:latin typeface="UGent Panno Text" panose="02000506040000040003" pitchFamily="2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39591" y="2137025"/>
              <a:ext cx="7704484" cy="746551"/>
              <a:chOff x="639591" y="3060026"/>
              <a:chExt cx="7704484" cy="746551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39591" y="3060026"/>
                <a:ext cx="7704484" cy="746551"/>
              </a:xfrm>
              <a:prstGeom prst="rect">
                <a:avLst/>
              </a:prstGeom>
              <a:solidFill>
                <a:schemeClr val="accent6">
                  <a:lumMod val="25000"/>
                  <a:lumOff val="75000"/>
                  <a:alpha val="80000"/>
                </a:schemeClr>
              </a:solidFill>
            </p:spPr>
            <p:txBody>
              <a:bodyPr wrap="square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>
                    <a:latin typeface="UGent Panno Text" panose="02000506040000040003" pitchFamily="2" charset="0"/>
                  </a:rPr>
                  <a:t>NAS</a:t>
                </a:r>
                <a:endParaRPr lang="en-US" sz="2000" dirty="0">
                  <a:latin typeface="UGent Panno Text" panose="02000506040000040003" pitchFamily="2" charset="0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347957" y="3251180"/>
                <a:ext cx="5063271" cy="400110"/>
                <a:chOff x="2196766" y="3882697"/>
                <a:chExt cx="5063271" cy="40011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196766" y="3882697"/>
                  <a:ext cx="872355" cy="40011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2000" dirty="0">
                      <a:solidFill>
                        <a:srgbClr val="0070C0"/>
                      </a:solidFill>
                      <a:latin typeface="UGent Panno Text" panose="02000506040000040003" pitchFamily="2" charset="0"/>
                    </a:rPr>
                    <a:t>4.82 </a:t>
                  </a:r>
                  <a:r>
                    <a:rPr lang="en-US" sz="2000" dirty="0" err="1">
                      <a:solidFill>
                        <a:srgbClr val="0070C0"/>
                      </a:solidFill>
                      <a:latin typeface="UGent Panno Text" panose="02000506040000040003" pitchFamily="2" charset="0"/>
                    </a:rPr>
                    <a:t>ms</a:t>
                  </a:r>
                  <a:endParaRPr lang="en-US" sz="2000" dirty="0">
                    <a:solidFill>
                      <a:srgbClr val="0070C0"/>
                    </a:solidFill>
                    <a:latin typeface="UGent Panno Text" panose="02000506040000040003" pitchFamily="2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344162" y="3882697"/>
                  <a:ext cx="875561" cy="40011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2000" dirty="0">
                      <a:solidFill>
                        <a:srgbClr val="0070C0"/>
                      </a:solidFill>
                      <a:latin typeface="UGent Panno Text" panose="02000506040000040003" pitchFamily="2" charset="0"/>
                    </a:rPr>
                    <a:t>6.44 </a:t>
                  </a:r>
                  <a:r>
                    <a:rPr lang="en-US" sz="2000" dirty="0" err="1">
                      <a:solidFill>
                        <a:srgbClr val="0070C0"/>
                      </a:solidFill>
                      <a:latin typeface="UGent Panno Text" panose="02000506040000040003" pitchFamily="2" charset="0"/>
                    </a:rPr>
                    <a:t>ms</a:t>
                  </a:r>
                  <a:endParaRPr lang="en-US" sz="2000" dirty="0">
                    <a:solidFill>
                      <a:srgbClr val="0070C0"/>
                    </a:solidFill>
                    <a:latin typeface="UGent Panno Text" panose="02000506040000040003" pitchFamily="2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6597676" y="3882697"/>
                  <a:ext cx="662361" cy="40011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2000" dirty="0">
                      <a:latin typeface="UGent Panno Text" panose="02000506040000040003" pitchFamily="2" charset="0"/>
                    </a:rPr>
                    <a:t>2.10 s</a:t>
                  </a:r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1911942" y="797904"/>
              <a:ext cx="6042381" cy="1052975"/>
              <a:chOff x="1893029" y="789695"/>
              <a:chExt cx="6042381" cy="1052975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893029" y="790329"/>
                <a:ext cx="5518199" cy="1052341"/>
                <a:chOff x="221975" y="1331430"/>
                <a:chExt cx="5518199" cy="1052341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221975" y="1331430"/>
                  <a:ext cx="1744388" cy="466102"/>
                </a:xfrm>
                <a:prstGeom prst="rect">
                  <a:avLst/>
                </a:prstGeom>
              </p:spPr>
              <p:txBody>
                <a:bodyPr wrap="none" anchor="ctr">
                  <a:noAutofit/>
                </a:bodyPr>
                <a:lstStyle/>
                <a:p>
                  <a:r>
                    <a:rPr lang="en-US" sz="2000" dirty="0">
                      <a:latin typeface="UGent Panno Text" panose="02000506040000040003" pitchFamily="2" charset="0"/>
                    </a:rPr>
                    <a:t>Extender Decision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85430" y="1957275"/>
                  <a:ext cx="617477" cy="40011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2000" dirty="0">
                      <a:latin typeface="UGent Panno Text" panose="02000506040000040003" pitchFamily="2" charset="0"/>
                    </a:rPr>
                    <a:t>0 </a:t>
                  </a:r>
                  <a:r>
                    <a:rPr lang="en-US" sz="2000" dirty="0" err="1">
                      <a:latin typeface="UGent Panno Text" panose="02000506040000040003" pitchFamily="2" charset="0"/>
                    </a:rPr>
                    <a:t>ms</a:t>
                  </a:r>
                  <a:endParaRPr lang="en-US" sz="2000" dirty="0">
                    <a:latin typeface="UGent Panno Text" panose="02000506040000040003" pitchFamily="2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2812198" y="1983027"/>
                  <a:ext cx="822661" cy="40011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2000" dirty="0">
                      <a:solidFill>
                        <a:srgbClr val="0070C0"/>
                      </a:solidFill>
                      <a:latin typeface="UGent Panno Text" panose="02000506040000040003" pitchFamily="2" charset="0"/>
                    </a:rPr>
                    <a:t>2.14 </a:t>
                  </a:r>
                  <a:r>
                    <a:rPr lang="en-US" sz="2000" dirty="0" err="1">
                      <a:solidFill>
                        <a:srgbClr val="0070C0"/>
                      </a:solidFill>
                      <a:latin typeface="UGent Panno Text" panose="02000506040000040003" pitchFamily="2" charset="0"/>
                    </a:rPr>
                    <a:t>ms</a:t>
                  </a:r>
                  <a:endParaRPr lang="en-US" sz="2000" dirty="0">
                    <a:solidFill>
                      <a:srgbClr val="0070C0"/>
                    </a:solidFill>
                    <a:latin typeface="UGent Panno Text" panose="02000506040000040003" pitchFamily="2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5044150" y="1983661"/>
                  <a:ext cx="696024" cy="40011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r>
                    <a:rPr lang="en-US" sz="2000" dirty="0">
                      <a:latin typeface="UGent Panno Text" panose="02000506040000040003" pitchFamily="2" charset="0"/>
                    </a:rPr>
                    <a:t>2.02 s</a:t>
                  </a:r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4018661" y="789695"/>
                <a:ext cx="1744388" cy="466102"/>
              </a:xfrm>
              <a:prstGeom prst="rect">
                <a:avLst/>
              </a:prstGeom>
            </p:spPr>
            <p:txBody>
              <a:bodyPr wrap="none" anchor="ctr">
                <a:noAutofit/>
              </a:bodyPr>
              <a:lstStyle/>
              <a:p>
                <a:r>
                  <a:rPr lang="en-US" sz="2000" dirty="0">
                    <a:latin typeface="UGent Panno Text" panose="02000506040000040003" pitchFamily="2" charset="0"/>
                  </a:rPr>
                  <a:t>Scheduling Decision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191022" y="789695"/>
                <a:ext cx="1744388" cy="466102"/>
              </a:xfrm>
              <a:prstGeom prst="rect">
                <a:avLst/>
              </a:prstGeom>
            </p:spPr>
            <p:txBody>
              <a:bodyPr wrap="none" anchor="ctr">
                <a:noAutofit/>
              </a:bodyPr>
              <a:lstStyle/>
              <a:p>
                <a:r>
                  <a:rPr lang="en-US" sz="2000" dirty="0">
                    <a:latin typeface="UGent Panno Text" panose="02000506040000040003" pitchFamily="2" charset="0"/>
                  </a:rPr>
                  <a:t>Pod Startup Time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874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86" y="96369"/>
            <a:ext cx="3433914" cy="49890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22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922" y="96369"/>
            <a:ext cx="2730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Allocation Scheme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6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76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23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3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922" y="96369"/>
            <a:ext cx="1883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Average RTT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5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70" y="650367"/>
            <a:ext cx="4797598" cy="34685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063240" y="1226820"/>
            <a:ext cx="7620" cy="220980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97059" y="2131665"/>
            <a:ext cx="56618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UGent Panno Text" panose="02000506040000040003" pitchFamily="2" charset="0"/>
              </a:rPr>
              <a:t>80%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063240" y="3467100"/>
            <a:ext cx="1965960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0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8477573" y="4749851"/>
            <a:ext cx="627918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t>24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8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2" name="Shape 39"/>
          <p:cNvSpPr txBox="1">
            <a:spLocks/>
          </p:cNvSpPr>
          <p:nvPr/>
        </p:nvSpPr>
        <p:spPr>
          <a:xfrm>
            <a:off x="144483" y="243041"/>
            <a:ext cx="8829036" cy="57305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Conclusions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7924" y="742249"/>
            <a:ext cx="90060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UGent Panno Text" panose="02000506040000040003" pitchFamily="2" charset="0"/>
              </a:rPr>
              <a:t>Allocation decisions</a:t>
            </a:r>
            <a:r>
              <a:rPr lang="en-US" sz="2200" dirty="0">
                <a:latin typeface="UGent Panno Text" panose="02000506040000040003" pitchFamily="2" charset="0"/>
              </a:rPr>
              <a:t> based on the network infrastructure</a:t>
            </a:r>
          </a:p>
          <a:p>
            <a:pPr marL="917575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UGent Panno Text" panose="02000506040000040003" pitchFamily="2" charset="0"/>
              </a:rPr>
              <a:t>Validated in </a:t>
            </a:r>
            <a:r>
              <a:rPr lang="en-US" sz="2200" dirty="0">
                <a:solidFill>
                  <a:srgbClr val="0070C0"/>
                </a:solidFill>
                <a:latin typeface="UGent Panno Text" panose="02000506040000040003" pitchFamily="2" charset="0"/>
              </a:rPr>
              <a:t>Kubernetes.</a:t>
            </a:r>
          </a:p>
          <a:p>
            <a:pPr marL="3429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UGent Panno Text" panose="02000506040000040003" pitchFamily="2" charset="0"/>
              </a:rPr>
              <a:t>Results: </a:t>
            </a:r>
          </a:p>
          <a:p>
            <a:pPr marL="917575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UGent Panno Text" panose="02000506040000040003" pitchFamily="2" charset="0"/>
              </a:rPr>
              <a:t>80% reduction </a:t>
            </a:r>
            <a:r>
              <a:rPr lang="en-US" sz="2200" dirty="0">
                <a:latin typeface="UGent Panno Text" panose="02000506040000040003" pitchFamily="2" charset="0"/>
              </a:rPr>
              <a:t>of network latency</a:t>
            </a:r>
          </a:p>
          <a:p>
            <a:pPr marL="3429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UGent Panno Text" panose="02000506040000040003" pitchFamily="2" charset="0"/>
              </a:rPr>
              <a:t>Future Work:</a:t>
            </a:r>
          </a:p>
          <a:p>
            <a:pPr marL="917575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UGent Panno Text" panose="02000506040000040003" pitchFamily="2" charset="0"/>
              </a:rPr>
              <a:t>Deployment in a real Smart City</a:t>
            </a:r>
            <a:endParaRPr lang="en-US" dirty="0">
              <a:latin typeface="UGent Panno Text" panose="02000506040000040003" pitchFamily="2" charset="0"/>
            </a:endParaRPr>
          </a:p>
          <a:p>
            <a:pPr marL="747712" lvl="8" indent="-285750">
              <a:buFont typeface="Arial" panose="020B0604020202020204" pitchFamily="34" charset="0"/>
              <a:buChar char="•"/>
            </a:pPr>
            <a:endParaRPr lang="en-US" dirty="0">
              <a:latin typeface="UGent Panno Text" panose="02000506040000040003" pitchFamily="2" charset="0"/>
            </a:endParaRPr>
          </a:p>
          <a:p>
            <a:pPr marL="339725" lvl="7" indent="-339725">
              <a:buFont typeface="Arial" panose="020B0604020202020204" pitchFamily="34" charset="0"/>
              <a:buChar char="•"/>
            </a:pPr>
            <a:endParaRPr lang="en-US" dirty="0">
              <a:latin typeface="UGent Panno Text" panose="02000506040000040003" pitchFamily="2" charset="0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>
              <a:latin typeface="UGent Panno Text" panose="0200050604000004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70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8477573" y="4749851"/>
            <a:ext cx="627918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t>25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sp>
        <p:nvSpPr>
          <p:cNvPr id="5" name="Shape 39"/>
          <p:cNvSpPr txBox="1">
            <a:spLocks/>
          </p:cNvSpPr>
          <p:nvPr/>
        </p:nvSpPr>
        <p:spPr>
          <a:xfrm>
            <a:off x="221975" y="647239"/>
            <a:ext cx="9956922" cy="57305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3800" i="1" dirty="0">
                <a:latin typeface="UGent Panno Text" panose="02000506040000040003" pitchFamily="2" charset="0"/>
                <a:cs typeface="Calibri" panose="020F0502020204030204" pitchFamily="34" charset="0"/>
              </a:rPr>
              <a:t>Thank you for your attention!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1976" y="1312044"/>
            <a:ext cx="3230111" cy="2527659"/>
            <a:chOff x="221976" y="1552267"/>
            <a:chExt cx="3230111" cy="25276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51" y="1833762"/>
              <a:ext cx="3215936" cy="22461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1976" y="1552267"/>
              <a:ext cx="249372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4"/>
              <a:r>
                <a:rPr lang="en-US" sz="3200" dirty="0">
                  <a:latin typeface="UGent Panno Text" panose="02000506040000040003" pitchFamily="2" charset="0"/>
                  <a:cs typeface="Calibri" panose="020F0502020204030204" pitchFamily="34" charset="0"/>
                </a:rPr>
                <a:t>Questions?</a:t>
              </a:r>
            </a:p>
            <a:p>
              <a:pPr marL="342900" lvl="4" indent="-342900">
                <a:buFont typeface="Wingdings" panose="05000000000000000000" pitchFamily="2" charset="2"/>
                <a:buChar char="Ø"/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lvl="4" indent="-342900">
                <a:buFont typeface="Wingdings" panose="05000000000000000000" pitchFamily="2" charset="2"/>
                <a:buChar char="Ø"/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lvl="4" indent="-342900">
                <a:buFont typeface="Wingdings" panose="05000000000000000000" pitchFamily="2" charset="2"/>
                <a:buChar char="Ø"/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lvl="4" indent="-342900">
                <a:buFont typeface="Wingdings" panose="05000000000000000000" pitchFamily="2" charset="2"/>
                <a:buChar char="Ø"/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50268" y="2116456"/>
            <a:ext cx="4370029" cy="11387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buClr>
                <a:schemeClr val="dk1"/>
              </a:buClr>
              <a:buSzPct val="61111"/>
            </a:pPr>
            <a:r>
              <a:rPr lang="en" sz="2800" dirty="0">
                <a:solidFill>
                  <a:srgbClr val="175FC6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Jos</a:t>
            </a:r>
            <a:r>
              <a:rPr lang="en-US" sz="2800" dirty="0">
                <a:solidFill>
                  <a:srgbClr val="175FC6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é</a:t>
            </a:r>
            <a:r>
              <a:rPr lang="en" sz="2800" dirty="0">
                <a:solidFill>
                  <a:srgbClr val="175FC6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 Santos</a:t>
            </a:r>
          </a:p>
          <a:p>
            <a:pPr algn="ctr">
              <a:buClr>
                <a:schemeClr val="dk1"/>
              </a:buClr>
              <a:buSzPct val="61111"/>
            </a:pPr>
            <a:r>
              <a:rPr lang="en-US" sz="2000" dirty="0">
                <a:solidFill>
                  <a:schemeClr val="dk1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Ghent University – imec, IDLab</a:t>
            </a:r>
          </a:p>
          <a:p>
            <a:pPr algn="ctr">
              <a:buClr>
                <a:schemeClr val="dk1"/>
              </a:buClr>
              <a:buSzPct val="61111"/>
            </a:pPr>
            <a:r>
              <a:rPr lang="en-US" sz="2000" u="sng" dirty="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2" charset="0"/>
                <a:cs typeface="Calibri Light" panose="020F0302020204030204" pitchFamily="34" charset="0"/>
                <a:hlinkClick r:id="rId6"/>
              </a:rPr>
              <a:t>j</a:t>
            </a:r>
            <a:r>
              <a:rPr lang="en" sz="2000" u="sng" dirty="0">
                <a:solidFill>
                  <a:schemeClr val="bg1">
                    <a:lumMod val="50000"/>
                  </a:schemeClr>
                </a:solidFill>
                <a:latin typeface="UGent Panno Text" panose="02000506040000040003" pitchFamily="2" charset="0"/>
                <a:cs typeface="Calibri Light" panose="020F0302020204030204" pitchFamily="34" charset="0"/>
                <a:hlinkClick r:id="rId6"/>
              </a:rPr>
              <a:t>osepedro.pereiradossantos@UGent.be</a:t>
            </a:r>
          </a:p>
        </p:txBody>
      </p:sp>
    </p:spTree>
    <p:extLst>
      <p:ext uri="{BB962C8B-B14F-4D97-AF65-F5344CB8AC3E}">
        <p14:creationId xmlns:p14="http://schemas.microsoft.com/office/powerpoint/2010/main" val="281783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26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922" y="96369"/>
            <a:ext cx="3435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Random Scheduler (RS)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922" y="845667"/>
            <a:ext cx="405030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dirty="0">
                <a:latin typeface="UGent Panno Text" panose="02000506040000040003" pitchFamily="2" charset="0"/>
              </a:rPr>
              <a:t>Also implemented by extending KS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2653" y="1706746"/>
            <a:ext cx="2115983" cy="553998"/>
            <a:chOff x="662653" y="1636484"/>
            <a:chExt cx="2115983" cy="553998"/>
          </a:xfrm>
        </p:grpSpPr>
        <p:sp>
          <p:nvSpPr>
            <p:cNvPr id="12" name="Oval 11"/>
            <p:cNvSpPr/>
            <p:nvPr/>
          </p:nvSpPr>
          <p:spPr>
            <a:xfrm>
              <a:off x="662653" y="1640181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59658" y="1636484"/>
              <a:ext cx="141897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Node Filtering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2652" y="2566842"/>
            <a:ext cx="2000568" cy="547589"/>
            <a:chOff x="662652" y="2496580"/>
            <a:chExt cx="2000568" cy="547589"/>
          </a:xfrm>
        </p:grpSpPr>
        <p:sp>
          <p:nvSpPr>
            <p:cNvPr id="15" name="Oval 14"/>
            <p:cNvSpPr/>
            <p:nvPr/>
          </p:nvSpPr>
          <p:spPr>
            <a:xfrm>
              <a:off x="662652" y="2497564"/>
              <a:ext cx="556543" cy="546605"/>
            </a:xfrm>
            <a:prstGeom prst="ellipse">
              <a:avLst/>
            </a:prstGeom>
            <a:solidFill>
              <a:srgbClr val="175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UGent Panno Text SemiBold" panose="02000706040000040003" pitchFamily="2" charset="0"/>
                </a:rPr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59658" y="2496580"/>
              <a:ext cx="1303562" cy="5012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UGent Panno Text" panose="02000506040000040003" pitchFamily="2" charset="0"/>
                </a:rPr>
                <a:t>Random pick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446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27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2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3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713082"/>
              </p:ext>
            </p:extLst>
          </p:nvPr>
        </p:nvGraphicFramePr>
        <p:xfrm>
          <a:off x="2663176" y="296302"/>
          <a:ext cx="4432381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708">
                  <a:extLst>
                    <a:ext uri="{9D8B030D-6E8A-4147-A177-3AD203B41FA5}">
                      <a16:colId xmlns:a16="http://schemas.microsoft.com/office/drawing/2014/main" val="1951143711"/>
                    </a:ext>
                  </a:extLst>
                </a:gridCol>
                <a:gridCol w="588892">
                  <a:extLst>
                    <a:ext uri="{9D8B030D-6E8A-4147-A177-3AD203B41FA5}">
                      <a16:colId xmlns:a16="http://schemas.microsoft.com/office/drawing/2014/main" val="3288452017"/>
                    </a:ext>
                  </a:extLst>
                </a:gridCol>
                <a:gridCol w="635431">
                  <a:extLst>
                    <a:ext uri="{9D8B030D-6E8A-4147-A177-3AD203B41FA5}">
                      <a16:colId xmlns:a16="http://schemas.microsoft.com/office/drawing/2014/main" val="2876557407"/>
                    </a:ext>
                  </a:extLst>
                </a:gridCol>
                <a:gridCol w="712922">
                  <a:extLst>
                    <a:ext uri="{9D8B030D-6E8A-4147-A177-3AD203B41FA5}">
                      <a16:colId xmlns:a16="http://schemas.microsoft.com/office/drawing/2014/main" val="1390880133"/>
                    </a:ext>
                  </a:extLst>
                </a:gridCol>
                <a:gridCol w="759417">
                  <a:extLst>
                    <a:ext uri="{9D8B030D-6E8A-4147-A177-3AD203B41FA5}">
                      <a16:colId xmlns:a16="http://schemas.microsoft.com/office/drawing/2014/main" val="3669573374"/>
                    </a:ext>
                  </a:extLst>
                </a:gridCol>
                <a:gridCol w="865011">
                  <a:extLst>
                    <a:ext uri="{9D8B030D-6E8A-4147-A177-3AD203B41FA5}">
                      <a16:colId xmlns:a16="http://schemas.microsoft.com/office/drawing/2014/main" val="1324259713"/>
                    </a:ext>
                  </a:extLst>
                </a:gridCol>
              </a:tblGrid>
              <a:tr h="2231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Node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RTT-A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RTT-B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RTT-C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RTT-D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RTT-E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57768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Mater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</a:t>
                      </a:r>
                      <a:r>
                        <a:rPr lang="en-US" sz="1200" baseline="0" dirty="0">
                          <a:latin typeface="UGent Panno Text" panose="02000506040000040003" pitchFamily="2" charset="0"/>
                        </a:rPr>
                        <a:t> </a:t>
                      </a:r>
                      <a:r>
                        <a:rPr lang="en-US" sz="1200" baseline="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97925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36660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379009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</a:t>
                      </a:r>
                      <a:r>
                        <a:rPr lang="en-US" sz="1200" baseline="0" dirty="0">
                          <a:latin typeface="UGent Panno Text" panose="02000506040000040003" pitchFamily="2" charset="0"/>
                        </a:rPr>
                        <a:t> 3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414329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134126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31867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255480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47577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638565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254407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70027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79393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64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99974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</a:t>
                      </a:r>
                      <a:r>
                        <a:rPr lang="en-US" sz="1200" baseline="0" dirty="0">
                          <a:latin typeface="UGent Panno Text" panose="02000506040000040003" pitchFamily="2" charset="0"/>
                        </a:rPr>
                        <a:t> </a:t>
                      </a:r>
                      <a:r>
                        <a:rPr lang="en-US" sz="1200" baseline="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73104"/>
                  </a:ext>
                </a:extLst>
              </a:tr>
              <a:tr h="254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Worker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32</a:t>
                      </a:r>
                      <a:r>
                        <a:rPr lang="en-US" sz="1200" baseline="0" dirty="0">
                          <a:latin typeface="UGent Panno Text" panose="02000506040000040003" pitchFamily="2" charset="0"/>
                        </a:rPr>
                        <a:t> </a:t>
                      </a:r>
                      <a:r>
                        <a:rPr lang="en-US" sz="1200" baseline="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28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21975" y="121601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RTT labels</a:t>
            </a:r>
          </a:p>
        </p:txBody>
      </p:sp>
    </p:spTree>
    <p:extLst>
      <p:ext uri="{BB962C8B-B14F-4D97-AF65-F5344CB8AC3E}">
        <p14:creationId xmlns:p14="http://schemas.microsoft.com/office/powerpoint/2010/main" val="3758608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28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2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3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00740"/>
              </p:ext>
            </p:extLst>
          </p:nvPr>
        </p:nvGraphicFramePr>
        <p:xfrm>
          <a:off x="350638" y="959243"/>
          <a:ext cx="8206153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243">
                  <a:extLst>
                    <a:ext uri="{9D8B030D-6E8A-4147-A177-3AD203B41FA5}">
                      <a16:colId xmlns:a16="http://schemas.microsoft.com/office/drawing/2014/main" val="1951143711"/>
                    </a:ext>
                  </a:extLst>
                </a:gridCol>
                <a:gridCol w="1177872">
                  <a:extLst>
                    <a:ext uri="{9D8B030D-6E8A-4147-A177-3AD203B41FA5}">
                      <a16:colId xmlns:a16="http://schemas.microsoft.com/office/drawing/2014/main" val="3288452017"/>
                    </a:ext>
                  </a:extLst>
                </a:gridCol>
                <a:gridCol w="1046135">
                  <a:extLst>
                    <a:ext uri="{9D8B030D-6E8A-4147-A177-3AD203B41FA5}">
                      <a16:colId xmlns:a16="http://schemas.microsoft.com/office/drawing/2014/main" val="2876557407"/>
                    </a:ext>
                  </a:extLst>
                </a:gridCol>
                <a:gridCol w="1015139">
                  <a:extLst>
                    <a:ext uri="{9D8B030D-6E8A-4147-A177-3AD203B41FA5}">
                      <a16:colId xmlns:a16="http://schemas.microsoft.com/office/drawing/2014/main" val="1390880133"/>
                    </a:ext>
                  </a:extLst>
                </a:gridCol>
                <a:gridCol w="976393">
                  <a:extLst>
                    <a:ext uri="{9D8B030D-6E8A-4147-A177-3AD203B41FA5}">
                      <a16:colId xmlns:a16="http://schemas.microsoft.com/office/drawing/2014/main" val="3669573374"/>
                    </a:ext>
                  </a:extLst>
                </a:gridCol>
                <a:gridCol w="1108129">
                  <a:extLst>
                    <a:ext uri="{9D8B030D-6E8A-4147-A177-3AD203B41FA5}">
                      <a16:colId xmlns:a16="http://schemas.microsoft.com/office/drawing/2014/main" val="1324259713"/>
                    </a:ext>
                  </a:extLst>
                </a:gridCol>
                <a:gridCol w="968644">
                  <a:extLst>
                    <a:ext uri="{9D8B030D-6E8A-4147-A177-3AD203B41FA5}">
                      <a16:colId xmlns:a16="http://schemas.microsoft.com/office/drawing/2014/main" val="2117205782"/>
                    </a:ext>
                  </a:extLst>
                </a:gridCol>
                <a:gridCol w="1179598">
                  <a:extLst>
                    <a:ext uri="{9D8B030D-6E8A-4147-A177-3AD203B41FA5}">
                      <a16:colId xmlns:a16="http://schemas.microsoft.com/office/drawing/2014/main" val="2721930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Service Name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Pod Name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CPU 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Req</a:t>
                      </a: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/Limit (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Mi</a:t>
                      </a: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RAM</a:t>
                      </a:r>
                      <a:r>
                        <a:rPr lang="en-US" sz="1200" baseline="0" dirty="0">
                          <a:latin typeface="UGent Panno Text" panose="02000506040000040003" pitchFamily="2" charset="0"/>
                        </a:rPr>
                        <a:t> </a:t>
                      </a:r>
                      <a:r>
                        <a:rPr lang="en-US" sz="1200" baseline="0" dirty="0" err="1">
                          <a:latin typeface="UGent Panno Text" panose="02000506040000040003" pitchFamily="2" charset="0"/>
                        </a:rPr>
                        <a:t>Req</a:t>
                      </a:r>
                      <a:r>
                        <a:rPr lang="en-US" sz="1200" baseline="0" dirty="0">
                          <a:latin typeface="UGent Panno Text" panose="02000506040000040003" pitchFamily="2" charset="0"/>
                        </a:rPr>
                        <a:t>/Limit (</a:t>
                      </a:r>
                      <a:r>
                        <a:rPr lang="en-US" sz="1200" baseline="0" dirty="0" err="1">
                          <a:latin typeface="UGent Panno Text" panose="02000506040000040003" pitchFamily="2" charset="0"/>
                        </a:rPr>
                        <a:t>Mi</a:t>
                      </a:r>
                      <a:r>
                        <a:rPr lang="en-US" sz="1200" baseline="0" dirty="0">
                          <a:latin typeface="UGent Panno Text" panose="02000506040000040003" pitchFamily="2" charset="0"/>
                        </a:rPr>
                        <a:t>)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Min. Bandwidth (Mbit/s)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Repl. Factor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Target</a:t>
                      </a:r>
                      <a:r>
                        <a:rPr lang="en-US" sz="1200" baseline="0" dirty="0">
                          <a:latin typeface="UGent Panno Text" panose="02000506040000040003" pitchFamily="2" charset="0"/>
                        </a:rPr>
                        <a:t> Location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Dependencies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577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latin typeface="UGent Panno Text" panose="02000506040000040003" pitchFamily="2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Birch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birch-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api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100/500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128/256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latin typeface="UGent Panno Text" panose="02000506040000040003" pitchFamily="2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birch-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cassandra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49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birch-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cassandra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500/1000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1024/2048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birch-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api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20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Robust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robust-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api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200/500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256/512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99792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latin typeface="UGent Panno Text" panose="02000506040000040003" pitchFamily="2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Kmeans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kmeans-api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100/500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128/256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5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latin typeface="UGent Panno Text" panose="02000506040000040003" pitchFamily="2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kmeans-cassandra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  <a:p>
                      <a:pPr algn="ctr"/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866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kmeans-cassandra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500/1000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1024/2048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kmeans-api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6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Isolation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isolation-</a:t>
                      </a:r>
                      <a:r>
                        <a:rPr lang="en-US" sz="1200" dirty="0" err="1">
                          <a:latin typeface="UGent Panno Text" panose="02000506040000040003" pitchFamily="2" charset="0"/>
                        </a:rPr>
                        <a:t>api</a:t>
                      </a:r>
                      <a:endParaRPr lang="en-US" sz="1200" dirty="0">
                        <a:latin typeface="UGent Panno Text" panose="020005060400000400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200/500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256/512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UGent Panno Text" panose="02000506040000040003" pitchFamily="2" charset="0"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36660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21975" y="121601"/>
            <a:ext cx="3485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Deployment Properties</a:t>
            </a:r>
          </a:p>
        </p:txBody>
      </p:sp>
    </p:spTree>
    <p:extLst>
      <p:ext uri="{BB962C8B-B14F-4D97-AF65-F5344CB8AC3E}">
        <p14:creationId xmlns:p14="http://schemas.microsoft.com/office/powerpoint/2010/main" val="420024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29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2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922" y="96369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Execution Time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4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40925" y="1053591"/>
          <a:ext cx="72259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90">
                  <a:extLst>
                    <a:ext uri="{9D8B030D-6E8A-4147-A177-3AD203B41FA5}">
                      <a16:colId xmlns:a16="http://schemas.microsoft.com/office/drawing/2014/main" val="1951143711"/>
                    </a:ext>
                  </a:extLst>
                </a:gridCol>
                <a:gridCol w="1459357">
                  <a:extLst>
                    <a:ext uri="{9D8B030D-6E8A-4147-A177-3AD203B41FA5}">
                      <a16:colId xmlns:a16="http://schemas.microsoft.com/office/drawing/2014/main" val="3288452017"/>
                    </a:ext>
                  </a:extLst>
                </a:gridCol>
                <a:gridCol w="1844923">
                  <a:extLst>
                    <a:ext uri="{9D8B030D-6E8A-4147-A177-3AD203B41FA5}">
                      <a16:colId xmlns:a16="http://schemas.microsoft.com/office/drawing/2014/main" val="2876557407"/>
                    </a:ext>
                  </a:extLst>
                </a:gridCol>
                <a:gridCol w="1657757">
                  <a:extLst>
                    <a:ext uri="{9D8B030D-6E8A-4147-A177-3AD203B41FA5}">
                      <a16:colId xmlns:a16="http://schemas.microsoft.com/office/drawing/2014/main" val="1390880133"/>
                    </a:ext>
                  </a:extLst>
                </a:gridCol>
                <a:gridCol w="1292338">
                  <a:extLst>
                    <a:ext uri="{9D8B030D-6E8A-4147-A177-3AD203B41FA5}">
                      <a16:colId xmlns:a16="http://schemas.microsoft.com/office/drawing/2014/main" val="3669573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Scheduler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Extender Decision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Scheduling Decision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Binding Operation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Pod Startup Time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5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2.14 </a:t>
                      </a:r>
                      <a:r>
                        <a:rPr lang="en-US" sz="14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4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162.7 </a:t>
                      </a:r>
                      <a:r>
                        <a:rPr lang="en-US" sz="14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4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2.02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39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5.32 </a:t>
                      </a:r>
                      <a:r>
                        <a:rPr lang="en-US" sz="14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4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7.71 </a:t>
                      </a:r>
                      <a:r>
                        <a:rPr lang="en-US" sz="14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4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178.2 </a:t>
                      </a:r>
                      <a:r>
                        <a:rPr lang="en-US" sz="14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4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3.04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3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4.82 </a:t>
                      </a:r>
                      <a:r>
                        <a:rPr lang="en-US" sz="140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4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6.44</a:t>
                      </a:r>
                      <a:r>
                        <a:rPr lang="en-US" sz="1400" baseline="0" dirty="0">
                          <a:latin typeface="UGent Panno Text" panose="02000506040000040003" pitchFamily="2" charset="0"/>
                        </a:rPr>
                        <a:t> </a:t>
                      </a:r>
                      <a:r>
                        <a:rPr lang="en-US" sz="1400" baseline="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4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173.1</a:t>
                      </a:r>
                      <a:r>
                        <a:rPr lang="en-US" sz="1400" baseline="0" dirty="0">
                          <a:latin typeface="UGent Panno Text" panose="02000506040000040003" pitchFamily="2" charset="0"/>
                        </a:rPr>
                        <a:t> </a:t>
                      </a:r>
                      <a:r>
                        <a:rPr lang="en-US" sz="1400" baseline="0" dirty="0" err="1">
                          <a:latin typeface="UGent Panno Text" panose="02000506040000040003" pitchFamily="2" charset="0"/>
                        </a:rPr>
                        <a:t>ms</a:t>
                      </a:r>
                      <a:endParaRPr lang="en-US" sz="14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UGent Panno Text" panose="02000506040000040003" pitchFamily="2" charset="0"/>
                        </a:rPr>
                        <a:t>2.10</a:t>
                      </a:r>
                      <a:r>
                        <a:rPr lang="en-US" sz="1400" baseline="0" dirty="0">
                          <a:latin typeface="UGent Panno Text" panose="02000506040000040003" pitchFamily="2" charset="0"/>
                        </a:rPr>
                        <a:t> s</a:t>
                      </a:r>
                      <a:endParaRPr lang="en-US" sz="1400" dirty="0">
                        <a:latin typeface="UGent Panno Text" panose="0200050604000004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9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57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D1A03B-EEBF-4896-AD8A-D8B0B174F274}"/>
              </a:ext>
            </a:extLst>
          </p:cNvPr>
          <p:cNvSpPr/>
          <p:nvPr/>
        </p:nvSpPr>
        <p:spPr>
          <a:xfrm>
            <a:off x="5223859" y="3326540"/>
            <a:ext cx="3432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7064"/>
                </a:solidFill>
                <a:latin typeface="UGent Panno Text" panose="02000506040000040003" pitchFamily="2" charset="0"/>
                <a:cs typeface="Calibri" panose="020F0502020204030204" pitchFamily="34" charset="0"/>
              </a:rPr>
              <a:t>16 centuries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23859" y="1884978"/>
            <a:ext cx="3432686" cy="1368000"/>
            <a:chOff x="5223859" y="1884978"/>
            <a:chExt cx="3432686" cy="1368000"/>
          </a:xfrm>
        </p:grpSpPr>
        <p:sp>
          <p:nvSpPr>
            <p:cNvPr id="24" name="Arrow: Pentagon 23">
              <a:extLst>
                <a:ext uri="{FF2B5EF4-FFF2-40B4-BE49-F238E27FC236}">
                  <a16:creationId xmlns:a16="http://schemas.microsoft.com/office/drawing/2014/main" id="{3AE7BB65-9E66-429C-B520-EA6CE417AFF5}"/>
                </a:ext>
              </a:extLst>
            </p:cNvPr>
            <p:cNvSpPr/>
            <p:nvPr/>
          </p:nvSpPr>
          <p:spPr>
            <a:xfrm>
              <a:off x="5223859" y="1890521"/>
              <a:ext cx="3432686" cy="1362457"/>
            </a:xfrm>
            <a:prstGeom prst="homePlate">
              <a:avLst/>
            </a:prstGeom>
            <a:blipFill dpi="0" rotWithShape="1">
              <a:blip r:embed="rId3"/>
              <a:srcRect/>
              <a:stretch>
                <a:fillRect l="-10000" t="-38000" r="1000" b="-14000"/>
              </a:stretch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8A569B9-B87E-4A62-92AE-F242CE15D8BA}"/>
                </a:ext>
              </a:extLst>
            </p:cNvPr>
            <p:cNvSpPr/>
            <p:nvPr/>
          </p:nvSpPr>
          <p:spPr>
            <a:xfrm>
              <a:off x="6223362" y="1884978"/>
              <a:ext cx="1433680" cy="1368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lIns="0" tIns="0" rIns="0" bIns="0" anchor="ctr">
              <a:normAutofit fontScale="92500" lnSpcReduction="20000"/>
            </a:bodyPr>
            <a:lstStyle/>
            <a:p>
              <a:pPr algn="ctr"/>
              <a:r>
                <a:rPr lang="en-BE" sz="2800" dirty="0">
                  <a:solidFill>
                    <a:schemeClr val="tx1"/>
                  </a:solidFill>
                  <a:latin typeface="UGent Panno Text" panose="02000506040000040003" pitchFamily="2" charset="0"/>
                  <a:cs typeface="Calibri" panose="020F0502020204030204" pitchFamily="34" charset="0"/>
                </a:rPr>
                <a:t>50</a:t>
              </a:r>
              <a:r>
                <a:rPr lang="en-US" sz="2800" dirty="0">
                  <a:solidFill>
                    <a:schemeClr val="tx1"/>
                  </a:solidFill>
                  <a:latin typeface="UGent Panno Text" panose="02000506040000040003" pitchFamily="2" charset="0"/>
                  <a:cs typeface="Calibri" panose="020F0502020204030204" pitchFamily="34" charset="0"/>
                </a:rPr>
                <a:t> billion seconds 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E3C55-47C3-4145-8C08-2F681F0B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3</a:t>
            </a:fld>
            <a:r>
              <a:rPr lang="en-BE" dirty="0">
                <a:latin typeface="UGent Panno Text" panose="02000506040000040003" pitchFamily="2" charset="0"/>
              </a:rPr>
              <a:t>/2</a:t>
            </a:r>
            <a:r>
              <a:rPr lang="en-US" dirty="0">
                <a:latin typeface="UGent Panno Text" panose="02000506040000040003" pitchFamily="2" charset="0"/>
              </a:rPr>
              <a:t>5</a:t>
            </a:r>
            <a:endParaRPr lang="en" dirty="0">
              <a:latin typeface="UGent Panno Text" panose="0200050604000004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46D1C2-F961-4A33-A6F5-E69EF95ECAE3}"/>
              </a:ext>
            </a:extLst>
          </p:cNvPr>
          <p:cNvSpPr/>
          <p:nvPr/>
        </p:nvSpPr>
        <p:spPr>
          <a:xfrm>
            <a:off x="1111762" y="457200"/>
            <a:ext cx="69204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UGent Panno Text" panose="02000506040000040003" pitchFamily="2" charset="0"/>
                <a:cs typeface="Calibri" panose="020F0502020204030204" pitchFamily="34" charset="0"/>
              </a:rPr>
              <a:t>But how “big” </a:t>
            </a:r>
            <a:r>
              <a:rPr lang="en-US" sz="4400" dirty="0">
                <a:solidFill>
                  <a:srgbClr val="3F98BD"/>
                </a:solidFill>
                <a:latin typeface="UGent Panno Text" panose="02000506040000040003" pitchFamily="2" charset="0"/>
                <a:cs typeface="Calibri" panose="020F0502020204030204" pitchFamily="34" charset="0"/>
              </a:rPr>
              <a:t>50 billion </a:t>
            </a:r>
            <a:r>
              <a:rPr lang="en-US" sz="4400" dirty="0">
                <a:solidFill>
                  <a:schemeClr val="tx1"/>
                </a:solidFill>
                <a:latin typeface="UGent Panno Text" panose="02000506040000040003" pitchFamily="2" charset="0"/>
                <a:cs typeface="Calibri" panose="020F0502020204030204" pitchFamily="34" charset="0"/>
              </a:rPr>
              <a:t>really is?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38369" y="1884978"/>
            <a:ext cx="3432686" cy="1368000"/>
            <a:chOff x="2538369" y="1884978"/>
            <a:chExt cx="3432686" cy="1368000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E6159038-C3E5-4546-89E4-1C3FADE8DCDB}"/>
                </a:ext>
              </a:extLst>
            </p:cNvPr>
            <p:cNvSpPr/>
            <p:nvPr/>
          </p:nvSpPr>
          <p:spPr>
            <a:xfrm>
              <a:off x="2538369" y="1890521"/>
              <a:ext cx="3432686" cy="1362457"/>
            </a:xfrm>
            <a:prstGeom prst="homePlate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2000" t="-95000" r="-19000"/>
              </a:stretch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31D7F2-13F1-4262-821D-8A097907F4A6}"/>
                </a:ext>
              </a:extLst>
            </p:cNvPr>
            <p:cNvSpPr/>
            <p:nvPr/>
          </p:nvSpPr>
          <p:spPr>
            <a:xfrm>
              <a:off x="3537871" y="1884978"/>
              <a:ext cx="1433680" cy="1368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lIns="0" tIns="0" rIns="0" bIns="0" anchor="ctr">
              <a:norm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UGent Panno Text" panose="02000506040000040003" pitchFamily="2" charset="0"/>
                  <a:cs typeface="Calibri" panose="020F0502020204030204" pitchFamily="34" charset="0"/>
                </a:rPr>
                <a:t>1 billion seconds 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8F2ED-50F8-4D66-B36E-72EFA52190E2}"/>
              </a:ext>
            </a:extLst>
          </p:cNvPr>
          <p:cNvSpPr/>
          <p:nvPr/>
        </p:nvSpPr>
        <p:spPr>
          <a:xfrm>
            <a:off x="2538368" y="3326540"/>
            <a:ext cx="3432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6F7E"/>
                </a:solidFill>
                <a:latin typeface="UGent Panno Text" panose="02000506040000040003" pitchFamily="2" charset="0"/>
                <a:cs typeface="Calibri" panose="020F0502020204030204" pitchFamily="34" charset="0"/>
              </a:rPr>
              <a:t>30 years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E4753-B516-4CB0-A3B4-A6E28EDFB6AA}"/>
              </a:ext>
            </a:extLst>
          </p:cNvPr>
          <p:cNvSpPr/>
          <p:nvPr/>
        </p:nvSpPr>
        <p:spPr>
          <a:xfrm>
            <a:off x="0" y="3326540"/>
            <a:ext cx="3350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7B7BD"/>
                </a:solidFill>
                <a:latin typeface="UGent Panno Text" panose="02000506040000040003" pitchFamily="2" charset="0"/>
                <a:cs typeface="Calibri" panose="020F0502020204030204" pitchFamily="34" charset="0"/>
              </a:rPr>
              <a:t>12 days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1884978"/>
            <a:ext cx="3350029" cy="1368000"/>
            <a:chOff x="0" y="1884978"/>
            <a:chExt cx="3350029" cy="1368000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831A934F-F36E-40F1-80FF-7A3F0F03C744}"/>
                </a:ext>
              </a:extLst>
            </p:cNvPr>
            <p:cNvSpPr/>
            <p:nvPr/>
          </p:nvSpPr>
          <p:spPr>
            <a:xfrm>
              <a:off x="0" y="1890521"/>
              <a:ext cx="3350029" cy="1362457"/>
            </a:xfrm>
            <a:prstGeom prst="homePlate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x" algn="tr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3BEAF4-9CD3-4CB2-A6DF-9D7D7D524F1A}"/>
                </a:ext>
              </a:extLst>
            </p:cNvPr>
            <p:cNvSpPr/>
            <p:nvPr/>
          </p:nvSpPr>
          <p:spPr>
            <a:xfrm>
              <a:off x="957994" y="1884978"/>
              <a:ext cx="1433680" cy="1368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lIns="0" tIns="0" rIns="0" bIns="0" anchor="ctr">
              <a:normAutofit fontScale="92500"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UGent Panno Text" panose="02000506040000040003" pitchFamily="2" charset="0"/>
                  <a:cs typeface="Calibri" panose="020F0502020204030204" pitchFamily="34" charset="0"/>
                </a:rPr>
                <a:t>1 </a:t>
              </a:r>
              <a:r>
                <a:rPr lang="en-BE" sz="2800" dirty="0">
                  <a:solidFill>
                    <a:schemeClr val="tx1"/>
                  </a:solidFill>
                  <a:latin typeface="UGent Panno Text" panose="02000506040000040003" pitchFamily="2" charset="0"/>
                  <a:cs typeface="Calibri" panose="020F0502020204030204" pitchFamily="34" charset="0"/>
                </a:rPr>
                <a:t>million</a:t>
              </a:r>
              <a:r>
                <a:rPr lang="en-US" sz="2800" dirty="0">
                  <a:solidFill>
                    <a:schemeClr val="tx1"/>
                  </a:solidFill>
                  <a:latin typeface="UGent Panno Text" panose="02000506040000040003" pitchFamily="2" charset="0"/>
                  <a:cs typeface="Calibri" panose="020F0502020204030204" pitchFamily="34" charset="0"/>
                </a:rPr>
                <a:t> seconds </a:t>
              </a:r>
            </a:p>
          </p:txBody>
        </p:sp>
      </p:grpSp>
      <p:pic>
        <p:nvPicPr>
          <p:cNvPr id="28" name="Shape 44" descr="uQu7T64e.jpg">
            <a:extLst>
              <a:ext uri="{FF2B5EF4-FFF2-40B4-BE49-F238E27FC236}">
                <a16:creationId xmlns:a16="http://schemas.microsoft.com/office/drawing/2014/main" id="{B157D2E3-DCF9-466A-BFD9-B01E3422DAC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45" descr="logo_UGent200_EN_RGB_colour_2400dpi.png">
            <a:extLst>
              <a:ext uri="{FF2B5EF4-FFF2-40B4-BE49-F238E27FC236}">
                <a16:creationId xmlns:a16="http://schemas.microsoft.com/office/drawing/2014/main" id="{F34A7C3B-2641-496D-B2E6-1F800800098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ED48547-E921-4E9E-BEDC-93445299F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3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1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t>4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8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8" y="138310"/>
            <a:ext cx="5918662" cy="43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4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5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8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922" y="96369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Outline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7922" y="598259"/>
            <a:ext cx="87581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How can we deal with the massive growth of </a:t>
            </a:r>
            <a:r>
              <a:rPr lang="en-US" sz="2400" dirty="0">
                <a:solidFill>
                  <a:srgbClr val="0070C0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IoT</a:t>
            </a: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How can we improve </a:t>
            </a:r>
            <a:r>
              <a:rPr lang="en-US" sz="2400" dirty="0">
                <a:solidFill>
                  <a:srgbClr val="0070C0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Kubernetes Scheduling </a:t>
            </a:r>
            <a:r>
              <a:rPr lang="en-US" sz="2400" dirty="0">
                <a:solidFill>
                  <a:schemeClr val="tx1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Features?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How can we </a:t>
            </a:r>
            <a:r>
              <a:rPr lang="en-US" sz="2400" dirty="0">
                <a:solidFill>
                  <a:srgbClr val="0070C0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evaluate</a:t>
            </a: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 our approach?</a:t>
            </a:r>
            <a:endParaRPr lang="en-US" sz="2000" dirty="0">
              <a:latin typeface="UGent Panno Text" panose="02000506040000040003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8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t>6</a:t>
            </a:fld>
            <a:r>
              <a:rPr lang="en" dirty="0">
                <a:latin typeface="UGent Panno Text" panose="02000506040000040003" pitchFamily="2" charset="0"/>
              </a:rPr>
              <a:t>/20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pic>
        <p:nvPicPr>
          <p:cNvPr id="8" name="Shape 44" descr="uQu7T64e.jpg"/>
          <p:cNvPicPr preferRelativeResize="0"/>
          <p:nvPr/>
        </p:nvPicPr>
        <p:blipFill rotWithShape="1">
          <a:blip r:embed="rId4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5" descr="logo_UGent200_EN_RGB_colour_2400dpi.png"/>
          <p:cNvPicPr preferRelativeResize="0"/>
          <p:nvPr/>
        </p:nvPicPr>
        <p:blipFill rotWithShape="1">
          <a:blip r:embed="rId5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312454"/>
            <a:ext cx="914494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“If you think that the internet has changed your life, think again. The Internet of Things is about to change it all over again!” Brendan O’Brien, Aria Systems co-founder</a:t>
            </a:r>
          </a:p>
        </p:txBody>
      </p:sp>
    </p:spTree>
    <p:extLst>
      <p:ext uri="{BB962C8B-B14F-4D97-AF65-F5344CB8AC3E}">
        <p14:creationId xmlns:p14="http://schemas.microsoft.com/office/powerpoint/2010/main" val="329636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7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pic>
        <p:nvPicPr>
          <p:cNvPr id="11" name="Picture 2" descr="Resultado de imagem para kuberne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13" y="422728"/>
            <a:ext cx="462219" cy="4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73118" y="354473"/>
            <a:ext cx="4091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What exactly is Kubernetes?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80421" y="1016908"/>
            <a:ext cx="3649307" cy="64633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Container Orchestration Platform</a:t>
            </a:r>
            <a:endParaRPr lang="en-US" sz="2000" dirty="0">
              <a:latin typeface="UGent Panno Text" panose="02000506040000040003" pitchFamily="2" charset="0"/>
              <a:cs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80420" y="1719685"/>
            <a:ext cx="3649307" cy="646331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Robust &amp; Reliable</a:t>
            </a:r>
            <a:endParaRPr lang="en-US" sz="2000" dirty="0">
              <a:latin typeface="UGent Panno Text" panose="02000506040000040003" pitchFamily="2" charset="0"/>
              <a:cs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80418" y="2422462"/>
            <a:ext cx="3649307" cy="64633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Scaling up Containers (Docker)</a:t>
            </a:r>
            <a:endParaRPr lang="en-US" sz="2000" dirty="0">
              <a:latin typeface="UGent Panno Text" panose="02000506040000040003" pitchFamily="2" charset="0"/>
              <a:cs typeface="Calibri Light" panose="020F03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80418" y="3125238"/>
            <a:ext cx="3649307" cy="646331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UGent Panno Text" panose="02000506040000040003" pitchFamily="2" charset="0"/>
                <a:cs typeface="Calibri Light" panose="020F0302020204030204" pitchFamily="34" charset="0"/>
              </a:rPr>
              <a:t>Massive Open Source Community</a:t>
            </a:r>
            <a:endParaRPr lang="en-US" sz="2000" dirty="0">
              <a:latin typeface="UGent Panno Text" panose="02000506040000040003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5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5" y="312916"/>
            <a:ext cx="2991745" cy="46760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pPr lvl="0"/>
              <a:t>8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6" name="Shape 44" descr="uQu7T64e.jpg"/>
          <p:cNvPicPr preferRelativeResize="0"/>
          <p:nvPr/>
        </p:nvPicPr>
        <p:blipFill rotWithShape="1">
          <a:blip r:embed="rId4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5" descr="logo_UGent200_EN_RGB_colour_2400dpi.png"/>
          <p:cNvPicPr preferRelativeResize="0"/>
          <p:nvPr/>
        </p:nvPicPr>
        <p:blipFill rotWithShape="1">
          <a:blip r:embed="rId5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3519" y="96369"/>
            <a:ext cx="3690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Kubernetes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2467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UGent Panno Text" panose="02000506040000040003" pitchFamily="2" charset="0"/>
              </a:rPr>
              <a:t>9</a:t>
            </a:fld>
            <a:r>
              <a:rPr lang="en" dirty="0">
                <a:latin typeface="UGent Panno Text" panose="02000506040000040003" pitchFamily="2" charset="0"/>
              </a:rPr>
              <a:t>/25</a:t>
            </a:r>
          </a:p>
        </p:txBody>
      </p:sp>
      <p:pic>
        <p:nvPicPr>
          <p:cNvPr id="8" name="Shape 44" descr="uQu7T64e.jpg"/>
          <p:cNvPicPr preferRelativeResize="0"/>
          <p:nvPr/>
        </p:nvPicPr>
        <p:blipFill rotWithShape="1">
          <a:blip r:embed="rId3">
            <a:alphaModFix/>
          </a:blip>
          <a:srcRect t="31285" b="24762"/>
          <a:stretch/>
        </p:blipFill>
        <p:spPr>
          <a:xfrm>
            <a:off x="7239192" y="4510721"/>
            <a:ext cx="1104883" cy="47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5" descr="logo_UGent200_EN_RGB_colour_2400dpi.png"/>
          <p:cNvPicPr preferRelativeResize="0"/>
          <p:nvPr/>
        </p:nvPicPr>
        <p:blipFill rotWithShape="1">
          <a:blip r:embed="rId4">
            <a:alphaModFix/>
          </a:blip>
          <a:srcRect l="16850" t="16972" r="22296" b="20857"/>
          <a:stretch/>
        </p:blipFill>
        <p:spPr>
          <a:xfrm>
            <a:off x="221975" y="4381864"/>
            <a:ext cx="718950" cy="6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1" y="4597907"/>
            <a:ext cx="1308690" cy="3910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922" y="96369"/>
            <a:ext cx="1194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Gent Panno Text" panose="02000506040000040003" pitchFamily="2" charset="0"/>
                <a:cs typeface="Calibri Light" panose="020F0302020204030204" pitchFamily="34" charset="0"/>
              </a:rPr>
              <a:t>Outline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922" y="598259"/>
            <a:ext cx="87581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How can we deal with the massive growth of IoT?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How can we improve </a:t>
            </a:r>
            <a:r>
              <a:rPr lang="en-US" sz="2400" dirty="0">
                <a:solidFill>
                  <a:srgbClr val="0070C0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Kubernetes Scheduling</a:t>
            </a:r>
            <a:r>
              <a:rPr lang="en-US" sz="2400" dirty="0">
                <a:solidFill>
                  <a:schemeClr val="tx1"/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 Features?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UGent Panno Text" panose="02000506040000040003" pitchFamily="2" charset="0"/>
                <a:cs typeface="Calibri Light" panose="020F0302020204030204" pitchFamily="34" charset="0"/>
              </a:rPr>
              <a:t>How can we evaluate our approach?</a:t>
            </a:r>
          </a:p>
        </p:txBody>
      </p:sp>
    </p:spTree>
    <p:extLst>
      <p:ext uri="{BB962C8B-B14F-4D97-AF65-F5344CB8AC3E}">
        <p14:creationId xmlns:p14="http://schemas.microsoft.com/office/powerpoint/2010/main" val="4278985725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6867</TotalTime>
  <Words>866</Words>
  <Application>Microsoft Office PowerPoint</Application>
  <PresentationFormat>On-screen Show (16:9)</PresentationFormat>
  <Paragraphs>356</Paragraphs>
  <Slides>29</Slides>
  <Notes>25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Wingdings</vt:lpstr>
      <vt:lpstr>UGent Panno Text</vt:lpstr>
      <vt:lpstr>Calibri</vt:lpstr>
      <vt:lpstr>UGent Panno Text SemiBold</vt:lpstr>
      <vt:lpstr>Modern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Framework for SFC Integrity in NFV Environments</dc:title>
  <dc:creator>Administrator</dc:creator>
  <cp:lastModifiedBy>José Pedro Pereira dos Santos (UGent-imec)</cp:lastModifiedBy>
  <cp:revision>793</cp:revision>
  <dcterms:modified xsi:type="dcterms:W3CDTF">2020-05-07T14:49:56Z</dcterms:modified>
</cp:coreProperties>
</file>